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3"/>
  </p:notesMasterIdLst>
  <p:sldIdLst>
    <p:sldId id="256" r:id="rId2"/>
    <p:sldId id="359" r:id="rId3"/>
    <p:sldId id="435" r:id="rId4"/>
    <p:sldId id="489" r:id="rId5"/>
    <p:sldId id="490" r:id="rId6"/>
    <p:sldId id="403" r:id="rId7"/>
    <p:sldId id="429" r:id="rId8"/>
    <p:sldId id="497" r:id="rId9"/>
    <p:sldId id="491" r:id="rId10"/>
    <p:sldId id="431" r:id="rId11"/>
    <p:sldId id="432" r:id="rId12"/>
    <p:sldId id="440" r:id="rId13"/>
    <p:sldId id="433" r:id="rId14"/>
    <p:sldId id="441" r:id="rId15"/>
    <p:sldId id="442" r:id="rId16"/>
    <p:sldId id="498" r:id="rId17"/>
    <p:sldId id="499" r:id="rId18"/>
    <p:sldId id="439" r:id="rId19"/>
    <p:sldId id="423" r:id="rId20"/>
    <p:sldId id="427" r:id="rId21"/>
    <p:sldId id="500" r:id="rId22"/>
    <p:sldId id="443" r:id="rId23"/>
    <p:sldId id="458" r:id="rId24"/>
    <p:sldId id="526" r:id="rId25"/>
    <p:sldId id="527" r:id="rId26"/>
    <p:sldId id="528" r:id="rId27"/>
    <p:sldId id="270" r:id="rId28"/>
    <p:sldId id="271" r:id="rId29"/>
    <p:sldId id="425" r:id="rId30"/>
    <p:sldId id="280" r:id="rId31"/>
    <p:sldId id="504" r:id="rId32"/>
    <p:sldId id="505" r:id="rId33"/>
    <p:sldId id="394" r:id="rId34"/>
    <p:sldId id="452" r:id="rId35"/>
    <p:sldId id="453" r:id="rId36"/>
    <p:sldId id="288" r:id="rId37"/>
    <p:sldId id="395" r:id="rId38"/>
    <p:sldId id="486" r:id="rId39"/>
    <p:sldId id="488" r:id="rId40"/>
    <p:sldId id="289" r:id="rId41"/>
    <p:sldId id="454" r:id="rId42"/>
    <p:sldId id="405" r:id="rId43"/>
    <p:sldId id="467" r:id="rId44"/>
    <p:sldId id="507" r:id="rId45"/>
    <p:sldId id="303" r:id="rId46"/>
    <p:sldId id="305" r:id="rId47"/>
    <p:sldId id="300" r:id="rId48"/>
    <p:sldId id="310" r:id="rId49"/>
    <p:sldId id="468" r:id="rId50"/>
    <p:sldId id="309" r:id="rId51"/>
    <p:sldId id="508" r:id="rId52"/>
    <p:sldId id="470" r:id="rId53"/>
    <p:sldId id="316" r:id="rId54"/>
    <p:sldId id="319" r:id="rId55"/>
    <p:sldId id="315" r:id="rId56"/>
    <p:sldId id="312" r:id="rId57"/>
    <p:sldId id="317" r:id="rId58"/>
    <p:sldId id="509" r:id="rId59"/>
    <p:sldId id="349" r:id="rId60"/>
    <p:sldId id="326" r:id="rId61"/>
    <p:sldId id="327" r:id="rId62"/>
    <p:sldId id="329" r:id="rId63"/>
    <p:sldId id="514" r:id="rId64"/>
    <p:sldId id="515" r:id="rId65"/>
    <p:sldId id="521" r:id="rId66"/>
    <p:sldId id="529" r:id="rId67"/>
    <p:sldId id="530" r:id="rId68"/>
    <p:sldId id="531" r:id="rId69"/>
    <p:sldId id="532" r:id="rId70"/>
    <p:sldId id="533" r:id="rId71"/>
    <p:sldId id="534" r:id="rId72"/>
    <p:sldId id="522" r:id="rId73"/>
    <p:sldId id="523" r:id="rId74"/>
    <p:sldId id="524" r:id="rId75"/>
    <p:sldId id="525" r:id="rId76"/>
    <p:sldId id="512" r:id="rId77"/>
    <p:sldId id="483" r:id="rId78"/>
    <p:sldId id="481" r:id="rId79"/>
    <p:sldId id="519" r:id="rId80"/>
    <p:sldId id="520" r:id="rId81"/>
    <p:sldId id="482" r:id="rId8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A5002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0886" autoAdjust="0"/>
  </p:normalViewPr>
  <p:slideViewPr>
    <p:cSldViewPr>
      <p:cViewPr>
        <p:scale>
          <a:sx n="50" d="100"/>
          <a:sy n="50" d="100"/>
        </p:scale>
        <p:origin x="-195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98CA1-FA3F-49AB-8E6F-67E714199A92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87C3C-0E1F-48FF-BF86-7ED7FA5D550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990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9B22-FE81-4D82-8705-78A92CF4060B}" type="datetime1">
              <a:rPr lang="fr-FR" smtClean="0"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4F34-A6E8-40EC-8306-7D0368494F17}" type="datetime1">
              <a:rPr lang="fr-FR" smtClean="0"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DD397-279D-43B8-AF09-DF64A23A4F8C}" type="datetime1">
              <a:rPr lang="fr-FR" smtClean="0"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27B0-83B4-4534-8777-C69EC03D624B}" type="datetime1">
              <a:rPr lang="fr-FR" smtClean="0"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8D08-18B5-4C1F-8389-9EFC563BF6CD}" type="datetime1">
              <a:rPr lang="fr-FR" smtClean="0"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2F81-68AC-45B6-8E69-D9285D5691CB}" type="datetime1">
              <a:rPr lang="fr-FR" smtClean="0"/>
              <a:t>13/12/2015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E1F4-89A1-40B3-B136-E648B6AD2FA8}" type="datetime1">
              <a:rPr lang="fr-FR" smtClean="0"/>
              <a:t>13/12/2015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4414-DB4C-42D3-B249-2F38BFCF2A1D}" type="datetime1">
              <a:rPr lang="fr-FR" smtClean="0"/>
              <a:t>13/12/2015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E6004-ACE1-4783-8BCF-EF2B529C639F}" type="datetime1">
              <a:rPr lang="fr-FR" smtClean="0"/>
              <a:t>13/12/2015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194C-49C7-419A-B6B6-2871A1F8C8B1}" type="datetime1">
              <a:rPr lang="fr-FR" smtClean="0"/>
              <a:t>13/12/2015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B8E20-A49F-4940-8A9D-F831D352A347}" type="datetime1">
              <a:rPr lang="fr-FR" smtClean="0"/>
              <a:t>13/12/2015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23F75-A753-404E-BEC6-8F51823B3696}" type="datetime1">
              <a:rPr lang="fr-FR" smtClean="0"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FEA0E-C0DF-4DF9-8FF0-0F0C44CFB4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2.docx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CONSOLIDATION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736304"/>
          </a:xfrm>
        </p:spPr>
        <p:txBody>
          <a:bodyPr>
            <a:normAutofit fontScale="92500" lnSpcReduction="10000"/>
          </a:bodyPr>
          <a:lstStyle/>
          <a:p>
            <a:r>
              <a:rPr lang="fr-FR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IAS </a:t>
            </a:r>
            <a:r>
              <a:rPr lang="fr-FR" sz="2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27  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IAS </a:t>
            </a:r>
            <a:r>
              <a:rPr lang="fr-FR" sz="24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28 </a:t>
            </a: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IAS </a:t>
            </a:r>
            <a:r>
              <a:rPr lang="fr-FR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31 </a:t>
            </a:r>
          </a:p>
          <a:p>
            <a:r>
              <a:rPr lang="fr-FR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IFRS </a:t>
            </a:r>
            <a:r>
              <a:rPr lang="fr-FR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3 </a:t>
            </a:r>
            <a:r>
              <a:rPr lang="fr-F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IFRS 10 </a:t>
            </a:r>
            <a:r>
              <a:rPr lang="fr-FR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IFRS</a:t>
            </a:r>
            <a:r>
              <a:rPr lang="fr-F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11</a:t>
            </a:r>
          </a:p>
          <a:p>
            <a:r>
              <a:rPr lang="fr-FR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SCF</a:t>
            </a:r>
            <a:r>
              <a:rPr lang="fr-F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r-FR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Loi 07-11</a:t>
            </a:r>
          </a:p>
          <a:p>
            <a:r>
              <a:rPr lang="fr-FR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Décret exécutif 08-156 </a:t>
            </a:r>
          </a:p>
          <a:p>
            <a:r>
              <a:rPr lang="fr-FR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Arrêté du 26 juillet 2008 </a:t>
            </a:r>
          </a:p>
          <a:p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 BOULAHDOUR Yassine</a:t>
            </a:r>
          </a:p>
          <a:p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Expert-comptable diplômé</a:t>
            </a:r>
            <a:endParaRPr lang="fr-FR" sz="2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071546"/>
            <a:ext cx="8229600" cy="57150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LE DROIT FISCAL </a:t>
            </a:r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/>
            </a:r>
            <a:b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GROUPES </a:t>
            </a:r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DE SOCIETES 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FR" dirty="0">
              <a:latin typeface="Comic Sans MS" pitchFamily="66" charset="0"/>
            </a:endParaRPr>
          </a:p>
          <a:p>
            <a:pPr algn="just"/>
            <a:r>
              <a:rPr lang="fr-FR" dirty="0" smtClean="0">
                <a:latin typeface="Comic Sans MS" pitchFamily="66" charset="0"/>
              </a:rPr>
              <a:t>Les </a:t>
            </a:r>
            <a:r>
              <a:rPr lang="fr-FR" dirty="0">
                <a:latin typeface="Comic Sans MS" pitchFamily="66" charset="0"/>
              </a:rPr>
              <a:t>groupes de sociétés tels que définis dans le présent article et à l’exclusion des sociétés pétrolières peuvent </a:t>
            </a:r>
            <a:r>
              <a:rPr lang="fr-FR" b="1" dirty="0">
                <a:solidFill>
                  <a:srgbClr val="FF0066"/>
                </a:solidFill>
                <a:latin typeface="Comic Sans MS" pitchFamily="66" charset="0"/>
              </a:rPr>
              <a:t>opter pour le régime du bilan consolidé</a:t>
            </a:r>
            <a:r>
              <a:rPr lang="fr-FR" dirty="0">
                <a:solidFill>
                  <a:srgbClr val="FF0066"/>
                </a:solidFill>
                <a:latin typeface="Comic Sans MS" pitchFamily="66" charset="0"/>
              </a:rPr>
              <a:t>.</a:t>
            </a:r>
          </a:p>
          <a:p>
            <a:pPr algn="just"/>
            <a:r>
              <a:rPr lang="fr-FR" sz="24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14 loi de finances pour 1997 complétant l’article 138 en créant l’art 138bis</a:t>
            </a:r>
            <a:endParaRPr lang="fr-FR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719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DÉFINITION FISCALE DU GROUPE</a:t>
            </a:r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sz="2800" dirty="0" smtClean="0">
                <a:latin typeface="Comic Sans MS" pitchFamily="66" charset="0"/>
              </a:rPr>
              <a:t> …..</a:t>
            </a:r>
            <a:r>
              <a:rPr lang="fr-FR" sz="2800" b="1" dirty="0" smtClean="0">
                <a:solidFill>
                  <a:srgbClr val="FF0066"/>
                </a:solidFill>
                <a:latin typeface="Comic Sans MS" pitchFamily="66" charset="0"/>
              </a:rPr>
              <a:t>le </a:t>
            </a:r>
            <a:r>
              <a:rPr lang="fr-FR" sz="2800" b="1" dirty="0">
                <a:solidFill>
                  <a:srgbClr val="FF0066"/>
                </a:solidFill>
                <a:latin typeface="Comic Sans MS" pitchFamily="66" charset="0"/>
              </a:rPr>
              <a:t>groupe de sociétés</a:t>
            </a:r>
            <a:r>
              <a:rPr lang="fr-FR" sz="2800" dirty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fr-FR" sz="2800" b="1" dirty="0">
                <a:solidFill>
                  <a:srgbClr val="FF0066"/>
                </a:solidFill>
                <a:latin typeface="Comic Sans MS" pitchFamily="66" charset="0"/>
              </a:rPr>
              <a:t>s’entend de toute entité économique de deux ou plusieurs sociétés par actions</a:t>
            </a:r>
            <a:r>
              <a:rPr lang="fr-FR" sz="2800" dirty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fr-FR" sz="2800" b="1" dirty="0">
                <a:solidFill>
                  <a:srgbClr val="FF0066"/>
                </a:solidFill>
                <a:latin typeface="Comic Sans MS" pitchFamily="66" charset="0"/>
              </a:rPr>
              <a:t>juridiquement indépendantes</a:t>
            </a:r>
            <a:r>
              <a:rPr lang="fr-FR" sz="2800" dirty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fr-FR" sz="28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dont l’une appelée </a:t>
            </a:r>
            <a:r>
              <a:rPr lang="fr-FR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«société - </a:t>
            </a:r>
            <a:r>
              <a:rPr lang="fr-FR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mère»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</a:p>
          <a:p>
            <a:pPr algn="just">
              <a:buNone/>
            </a:pP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</a:t>
            </a:r>
            <a:r>
              <a:rPr lang="fr-FR" sz="2800" b="1" dirty="0" smtClean="0">
                <a:solidFill>
                  <a:srgbClr val="0070C0"/>
                </a:solidFill>
                <a:latin typeface="Comic Sans MS" pitchFamily="66" charset="0"/>
              </a:rPr>
              <a:t>tient </a:t>
            </a:r>
            <a:r>
              <a:rPr lang="fr-FR" sz="2800" b="1" dirty="0">
                <a:solidFill>
                  <a:srgbClr val="0070C0"/>
                </a:solidFill>
                <a:latin typeface="Comic Sans MS" pitchFamily="66" charset="0"/>
              </a:rPr>
              <a:t>les autres appelées «membres» sous sa dépendance par la détention directe de 90% ou plus du capital social</a:t>
            </a:r>
            <a:r>
              <a:rPr lang="fr-FR" sz="2800" dirty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fr-FR" sz="2800" dirty="0">
                <a:latin typeface="Comic Sans MS" pitchFamily="66" charset="0"/>
              </a:rPr>
              <a:t>et dont le capital ne peut être détenu en totalité ou en partie par ces sociétés ou à raison de 90% ou plus par une société tierce éligible en tant que société mère .</a:t>
            </a:r>
          </a:p>
          <a:p>
            <a:pPr algn="just">
              <a:buNone/>
            </a:pPr>
            <a:r>
              <a:rPr lang="fr-FR" sz="2800" dirty="0" smtClean="0">
                <a:latin typeface="Comic Sans MS" pitchFamily="66" charset="0"/>
              </a:rPr>
              <a:t>  							        </a:t>
            </a:r>
            <a:r>
              <a:rPr lang="fr-F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138 bis</a:t>
            </a:r>
            <a:endParaRPr lang="fr-FR" sz="20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873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CONSOLIDATION FISCALE</a:t>
            </a:r>
            <a:r>
              <a:rPr lang="fr-FR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endParaRPr lang="fr-F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algn="just"/>
            <a:r>
              <a:rPr lang="fr-FR" b="1" dirty="0" smtClean="0">
                <a:solidFill>
                  <a:srgbClr val="FF0066"/>
                </a:solidFill>
                <a:latin typeface="Comic Sans MS" pitchFamily="66" charset="0"/>
              </a:rPr>
              <a:t>La </a:t>
            </a:r>
            <a:r>
              <a:rPr lang="fr-FR" b="1" dirty="0">
                <a:solidFill>
                  <a:srgbClr val="FF0066"/>
                </a:solidFill>
                <a:latin typeface="Comic Sans MS" pitchFamily="66" charset="0"/>
              </a:rPr>
              <a:t>consolidation s’entend de celle de l’ensemble des comptes du bilan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. </a:t>
            </a:r>
          </a:p>
          <a:p>
            <a:pPr algn="just"/>
            <a:r>
              <a:rPr lang="fr-FR" b="1" dirty="0">
                <a:solidFill>
                  <a:srgbClr val="00B050"/>
                </a:solidFill>
                <a:latin typeface="Comic Sans MS" pitchFamily="66" charset="0"/>
              </a:rPr>
              <a:t>L’option est faite par la société mère</a:t>
            </a:r>
            <a:r>
              <a:rPr lang="fr-FR" dirty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fr-FR" dirty="0">
                <a:latin typeface="Comic Sans MS" pitchFamily="66" charset="0"/>
              </a:rPr>
              <a:t>et acceptée par l’ensemble des sociétés membres. </a:t>
            </a:r>
          </a:p>
          <a:p>
            <a:pPr algn="just"/>
            <a:r>
              <a:rPr lang="fr-FR" b="1" dirty="0">
                <a:latin typeface="Comic Sans MS" pitchFamily="66" charset="0"/>
              </a:rPr>
              <a:t>Elle est </a:t>
            </a:r>
            <a:r>
              <a:rPr lang="fr-FR" b="1" dirty="0">
                <a:solidFill>
                  <a:srgbClr val="7030A0"/>
                </a:solidFill>
                <a:latin typeface="Comic Sans MS" pitchFamily="66" charset="0"/>
              </a:rPr>
              <a:t>irrévocable pour une durée de quatre (04) ans</a:t>
            </a:r>
            <a:r>
              <a:rPr lang="fr-FR" b="1" dirty="0">
                <a:solidFill>
                  <a:srgbClr val="FF0066"/>
                </a:solidFill>
                <a:latin typeface="Comic Sans MS" pitchFamily="66" charset="0"/>
              </a:rPr>
              <a:t>.</a:t>
            </a:r>
            <a:endParaRPr lang="fr-FR" dirty="0">
              <a:solidFill>
                <a:srgbClr val="FF0066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fr-FR" dirty="0" smtClean="0">
                <a:latin typeface="Comic Sans MS" pitchFamily="66" charset="0"/>
              </a:rPr>
              <a:t>                                                     </a:t>
            </a:r>
            <a:r>
              <a:rPr lang="fr-FR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138 bis</a:t>
            </a:r>
            <a:endParaRPr lang="fr-FR" sz="2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67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DÉFINITION FISCALE DU GROUPE</a:t>
            </a:r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>
                <a:latin typeface="Comic Sans MS" pitchFamily="66" charset="0"/>
              </a:rPr>
              <a:t>Les </a:t>
            </a:r>
            <a:r>
              <a:rPr lang="fr-FR" dirty="0">
                <a:latin typeface="Comic Sans MS" pitchFamily="66" charset="0"/>
              </a:rPr>
              <a:t>relations entre sociétés membres du groupe au sens fiscal doivent être régies exclusivement par les </a:t>
            </a:r>
            <a:r>
              <a:rPr lang="fr-FR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dispositions du code du commerce.</a:t>
            </a:r>
          </a:p>
          <a:p>
            <a:pPr algn="just"/>
            <a:r>
              <a:rPr lang="fr-FR" b="1" dirty="0">
                <a:solidFill>
                  <a:srgbClr val="0070C0"/>
                </a:solidFill>
                <a:latin typeface="Comic Sans MS" pitchFamily="66" charset="0"/>
              </a:rPr>
              <a:t>Les sociétés qui cessent de remplir les conditions sus-indiquées sont exclues d’office du groupe au sens fiscal</a:t>
            </a:r>
            <a:r>
              <a:rPr lang="fr-FR" b="1" dirty="0" smtClean="0">
                <a:latin typeface="Comic Sans MS" pitchFamily="66" charset="0"/>
              </a:rPr>
              <a:t>.</a:t>
            </a:r>
          </a:p>
          <a:p>
            <a:pPr algn="just">
              <a:buNone/>
            </a:pPr>
            <a:r>
              <a:rPr lang="fr-FR" b="1" dirty="0" smtClean="0">
                <a:latin typeface="Comic Sans MS" pitchFamily="66" charset="0"/>
              </a:rPr>
              <a:t> 							</a:t>
            </a:r>
            <a:r>
              <a:rPr lang="fr-FR" sz="2400" b="1" dirty="0" smtClean="0">
                <a:solidFill>
                  <a:srgbClr val="7030A0"/>
                </a:solidFill>
                <a:latin typeface="Comic Sans MS" pitchFamily="66" charset="0"/>
              </a:rPr>
              <a:t>CID</a:t>
            </a:r>
            <a:r>
              <a:rPr lang="fr-FR" sz="2400" b="1" dirty="0" smtClean="0">
                <a:latin typeface="Comic Sans MS" pitchFamily="66" charset="0"/>
              </a:rPr>
              <a:t> </a:t>
            </a:r>
            <a:r>
              <a:rPr lang="fr-FR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138 bis</a:t>
            </a:r>
            <a:endParaRPr lang="fr-FR" sz="2400" dirty="0">
              <a:latin typeface="Comic Sans MS" pitchFamily="66" charset="0"/>
            </a:endParaRP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873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COMPTES CONSOLIDÉS - Code c/ce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Par comptes consolidés, on entend la présentation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 la situation financière et des résultats d’un groupe de sociétés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comme si celles-ci ne formaient qu’une seule entité.</a:t>
            </a:r>
          </a:p>
          <a:p>
            <a:pPr algn="just"/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Ils sont 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soumis aux mêmes règles de présentation, de contrôle, d’adoption et de publication que les comptes annuels individuels.</a:t>
            </a:r>
          </a:p>
          <a:p>
            <a:pPr algn="just">
              <a:buNone/>
            </a:pPr>
            <a:r>
              <a:rPr lang="fr-FR" b="1" dirty="0" smtClean="0">
                <a:latin typeface="Comic Sans MS" pitchFamily="66" charset="0"/>
              </a:rPr>
              <a:t> 			</a:t>
            </a:r>
            <a:r>
              <a:rPr lang="fr-FR" sz="26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Art. 732 bis 4 Ord 96-27 du 09.12.1996</a:t>
            </a:r>
            <a:endParaRPr lang="fr-FR" sz="2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COMPTES CONSOLIDÉS-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800" dirty="0" smtClean="0">
                <a:latin typeface="Comic Sans MS" pitchFamily="66" charset="0"/>
              </a:rPr>
              <a:t>Les comptes consolidés visent à présenter </a:t>
            </a:r>
            <a:r>
              <a:rPr lang="fr-FR" sz="28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 patrimoine, la situation financière et le résultat </a:t>
            </a:r>
            <a:r>
              <a:rPr lang="fr-FR" sz="2800" dirty="0" smtClean="0">
                <a:latin typeface="Comic Sans MS" pitchFamily="66" charset="0"/>
              </a:rPr>
              <a:t>d’un groupe d’entités comme s.il s’agissait d’une entité unique.		</a:t>
            </a:r>
          </a:p>
          <a:p>
            <a:pPr algn="just">
              <a:buNone/>
            </a:pPr>
            <a:r>
              <a:rPr lang="fr-FR" sz="2800" dirty="0" smtClean="0">
                <a:latin typeface="Comic Sans MS" pitchFamily="66" charset="0"/>
              </a:rPr>
              <a:t>					</a:t>
            </a:r>
            <a:r>
              <a:rPr lang="fr-FR" sz="20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Arrêté du 26.07.2008 /Art 132.1</a:t>
            </a:r>
          </a:p>
          <a:p>
            <a:pPr algn="just"/>
            <a:r>
              <a:rPr lang="fr-FR" sz="2800" dirty="0" smtClean="0">
                <a:latin typeface="Comic Sans MS" pitchFamily="66" charset="0"/>
              </a:rPr>
              <a:t>L’établissement et la publication des états consolidés sont </a:t>
            </a:r>
            <a:r>
              <a:rPr lang="fr-FR" sz="28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à la charge des organes sociaux de l’entité dominante </a:t>
            </a:r>
            <a:r>
              <a:rPr lang="fr-FR" sz="2800" dirty="0" smtClean="0">
                <a:latin typeface="Comic Sans MS" pitchFamily="66" charset="0"/>
              </a:rPr>
              <a:t>de l’ensemble consolidé, dite entité </a:t>
            </a:r>
            <a:r>
              <a:rPr lang="fr-FR" sz="2800" dirty="0" err="1" smtClean="0">
                <a:latin typeface="Comic Sans MS" pitchFamily="66" charset="0"/>
              </a:rPr>
              <a:t>consolidante</a:t>
            </a:r>
            <a:r>
              <a:rPr lang="fr-FR" sz="2800" dirty="0" smtClean="0">
                <a:latin typeface="Comic Sans MS" pitchFamily="66" charset="0"/>
              </a:rPr>
              <a:t>. Art. 33</a:t>
            </a:r>
          </a:p>
          <a:p>
            <a:pPr algn="just">
              <a:buNone/>
            </a:pPr>
            <a:r>
              <a:rPr lang="fr-FR" sz="2000" i="1" dirty="0" smtClean="0">
                <a:latin typeface="Comic Sans MS" pitchFamily="66" charset="0"/>
              </a:rPr>
              <a:t>					</a:t>
            </a:r>
            <a:r>
              <a:rPr lang="fr-FR" sz="20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Loi 07-11 du 25.11.2007/Art33</a:t>
            </a:r>
            <a:endParaRPr lang="fr-FR" sz="20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RÉGLEMENTATION EUROPÉENNE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357298"/>
            <a:ext cx="8429684" cy="5143536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Règlement CE 1606 du 19 juillet 2002 </a:t>
            </a:r>
            <a:r>
              <a:rPr lang="fr-FR" dirty="0" smtClean="0">
                <a:latin typeface="Comic Sans MS" panose="030F0702030302020204" pitchFamily="66" charset="0"/>
              </a:rPr>
              <a:t>sur l’application des normes comptables internationales :</a:t>
            </a:r>
          </a:p>
          <a:p>
            <a:pPr marL="0" indent="0" algn="just">
              <a:buNone/>
            </a:pPr>
            <a:r>
              <a:rPr lang="fr-FR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Les sociétés régies par le droit national d’un état membre sont tenues de préparer leurs comptes 	consolidés conformément aux normes comptables internationales adoptées  …si à la date de clôture 	leurs titres sont admis à la négociation sur le marché réglementé d’un état membre ».</a:t>
            </a:r>
          </a:p>
          <a:p>
            <a:pPr marL="0" indent="0" algn="just">
              <a:buNone/>
            </a:pPr>
            <a:endParaRPr lang="fr-FR" b="1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7</a:t>
            </a:r>
            <a:r>
              <a:rPr lang="fr-FR" b="1" baseline="300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ème</a:t>
            </a: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directive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du 13 Juin1983 a été </a:t>
            </a:r>
            <a:r>
              <a:rPr lang="fr-FR" dirty="0" smtClean="0">
                <a:latin typeface="Comic Sans MS" panose="030F0702030302020204" pitchFamily="66" charset="0"/>
              </a:rPr>
              <a:t>remplacée par la </a:t>
            </a:r>
            <a:endParaRPr lang="fr-FR" b="1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Directive unique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du 26 juin 2013 </a:t>
            </a:r>
            <a:r>
              <a:rPr lang="fr-FR" dirty="0" smtClean="0">
                <a:latin typeface="Comic Sans MS" panose="030F0702030302020204" pitchFamily="66" charset="0"/>
              </a:rPr>
              <a:t>relative aux états financiers annuels, aux états financiers consolidés et aux rapports associés de certaines entreprises</a:t>
            </a:r>
          </a:p>
          <a:p>
            <a:pPr marL="0" indent="0" algn="just">
              <a:buNone/>
            </a:pPr>
            <a:r>
              <a:rPr lang="fr-FR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Obligations de consolidation aux seules sociétés mères définies comme des sociétés qui contrôlent </a:t>
            </a:r>
            <a:r>
              <a:rPr lang="fr-FR" i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une ou plusieurs </a:t>
            </a:r>
            <a:r>
              <a:rPr lang="fr-FR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filiales.</a:t>
            </a:r>
          </a:p>
          <a:p>
            <a:pPr marL="0" indent="0" algn="just">
              <a:buNone/>
            </a:pPr>
            <a:r>
              <a:rPr lang="fr-FR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03 catégories de groupes :Grands / Moyens / Petits</a:t>
            </a:r>
          </a:p>
          <a:p>
            <a:pPr marL="0" indent="0" algn="just">
              <a:buNone/>
            </a:pPr>
            <a:r>
              <a:rPr lang="fr-FR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Grands: obligation de   consolider   </a:t>
            </a:r>
          </a:p>
          <a:p>
            <a:pPr marL="0" indent="0" algn="just">
              <a:buNone/>
            </a:pPr>
            <a:r>
              <a:rPr lang="fr-FR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Moyens Option laissée aux états membres</a:t>
            </a:r>
          </a:p>
          <a:p>
            <a:pPr marL="0" indent="0" algn="just">
              <a:buNone/>
            </a:pPr>
            <a:r>
              <a:rPr lang="fr-FR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Petits exemptés de l’obligation</a:t>
            </a:r>
          </a:p>
          <a:p>
            <a:pPr marL="0" indent="0" algn="just">
              <a:buNone/>
            </a:pPr>
            <a:r>
              <a:rPr lang="fr-FR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Ses dispositions devront être transposées dans le droit national au plus tard le 20 juillet 2015, pour une application en 2016.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59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1600200"/>
            <a:ext cx="7686700" cy="4525963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OBLIGATION DE CONSOLIDER</a:t>
            </a:r>
          </a:p>
          <a:p>
            <a:pPr algn="ctr">
              <a:buNone/>
            </a:pPr>
            <a:endParaRPr lang="fr-F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r>
              <a:rPr lang="fr-F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CODE DE COMMERCE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r>
              <a:rPr lang="fr-FR" sz="24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Loi 07-11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DROIT BANCAIRE</a:t>
            </a:r>
            <a:endParaRPr lang="fr-FR" sz="2400" dirty="0">
              <a:solidFill>
                <a:srgbClr val="FF0066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OBLIGATION DE CONSOLIDER- Code de C/ce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b="1" u="sng" dirty="0" smtClean="0">
                <a:solidFill>
                  <a:srgbClr val="FF0066"/>
                </a:solidFill>
                <a:latin typeface="Comic Sans MS" pitchFamily="66" charset="0"/>
              </a:rPr>
              <a:t>Code </a:t>
            </a:r>
            <a:r>
              <a:rPr lang="fr-FR" b="1" u="sng" dirty="0" err="1" smtClean="0">
                <a:solidFill>
                  <a:srgbClr val="FF0066"/>
                </a:solidFill>
                <a:latin typeface="Comic Sans MS" pitchFamily="66" charset="0"/>
              </a:rPr>
              <a:t>Cce</a:t>
            </a:r>
            <a:r>
              <a:rPr lang="fr-FR" b="1" u="sng" dirty="0" smtClean="0">
                <a:solidFill>
                  <a:srgbClr val="FF0066"/>
                </a:solidFill>
                <a:latin typeface="Comic Sans MS" pitchFamily="66" charset="0"/>
              </a:rPr>
              <a:t>-</a:t>
            </a:r>
            <a:r>
              <a:rPr lang="fr-FR" b="1" dirty="0" smtClean="0">
                <a:latin typeface="Comic Sans MS" pitchFamily="66" charset="0"/>
              </a:rPr>
              <a:t>. </a:t>
            </a:r>
            <a:r>
              <a:rPr lang="fr-FR" dirty="0">
                <a:latin typeface="Comic Sans MS" pitchFamily="66" charset="0"/>
              </a:rPr>
              <a:t>. </a:t>
            </a:r>
            <a:r>
              <a:rPr lang="fr-FR" b="1" dirty="0">
                <a:latin typeface="Comic Sans MS" pitchFamily="66" charset="0"/>
              </a:rPr>
              <a:t>La </a:t>
            </a:r>
            <a:r>
              <a:rPr lang="fr-FR" b="1" dirty="0">
                <a:solidFill>
                  <a:srgbClr val="FF0066"/>
                </a:solidFill>
                <a:latin typeface="Comic Sans MS" pitchFamily="66" charset="0"/>
              </a:rPr>
              <a:t>société holding</a:t>
            </a:r>
            <a:r>
              <a:rPr lang="fr-FR" dirty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fr-FR" b="1" dirty="0">
                <a:latin typeface="Comic Sans MS" pitchFamily="66" charset="0"/>
              </a:rPr>
              <a:t>qui </a:t>
            </a:r>
            <a:r>
              <a:rPr lang="fr-FR" b="1" dirty="0">
                <a:solidFill>
                  <a:srgbClr val="00B050"/>
                </a:solidFill>
                <a:latin typeface="Comic Sans MS" pitchFamily="66" charset="0"/>
              </a:rPr>
              <a:t>fait appel public à l’épargne </a:t>
            </a:r>
            <a:r>
              <a:rPr lang="fr-FR" b="1" dirty="0">
                <a:latin typeface="Comic Sans MS" pitchFamily="66" charset="0"/>
              </a:rPr>
              <a:t>et/ou </a:t>
            </a:r>
            <a:r>
              <a:rPr lang="fr-FR" b="1" dirty="0">
                <a:solidFill>
                  <a:srgbClr val="00B050"/>
                </a:solidFill>
                <a:latin typeface="Comic Sans MS" pitchFamily="66" charset="0"/>
              </a:rPr>
              <a:t>cotée en bourse</a:t>
            </a:r>
            <a:r>
              <a:rPr lang="fr-FR" dirty="0">
                <a:latin typeface="Comic Sans MS" pitchFamily="66" charset="0"/>
              </a:rPr>
              <a:t>, est </a:t>
            </a:r>
            <a:r>
              <a:rPr lang="fr-FR" b="1" dirty="0">
                <a:solidFill>
                  <a:srgbClr val="7030A0"/>
                </a:solidFill>
                <a:latin typeface="Comic Sans MS" pitchFamily="66" charset="0"/>
              </a:rPr>
              <a:t>tenue à l’établissement et à la publication des comptes </a:t>
            </a:r>
            <a:r>
              <a:rPr lang="fr-FR" b="1" dirty="0" smtClean="0">
                <a:solidFill>
                  <a:srgbClr val="7030A0"/>
                </a:solidFill>
                <a:latin typeface="Comic Sans MS" pitchFamily="66" charset="0"/>
              </a:rPr>
              <a:t>consolidés…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r">
              <a:buNone/>
            </a:pPr>
            <a:r>
              <a:rPr lang="fr-FR" dirty="0" smtClean="0">
                <a:latin typeface="Comic Sans MS" pitchFamily="66" charset="0"/>
              </a:rPr>
              <a:t> 		          </a:t>
            </a:r>
            <a:r>
              <a:rPr lang="fr-FR" sz="20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Art. 732 bis 3 Ord 96-27 du 09.12.1996</a:t>
            </a:r>
            <a:endParaRPr lang="fr-FR" sz="20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290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8013" y="342900"/>
            <a:ext cx="7810500" cy="98583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</a:rPr>
              <a:t>OBLIGATION DE CONSOLIDER - </a:t>
            </a:r>
            <a:r>
              <a:rPr lang="fr-FR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S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CF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+mj-ea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371600"/>
            <a:ext cx="8320117" cy="54864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buFont typeface="Wingdings 2" charset="2"/>
              <a:buChar char=""/>
              <a:defRPr/>
            </a:pPr>
            <a:r>
              <a:rPr lang="fr-FR" sz="2400" dirty="0" smtClean="0">
                <a:solidFill>
                  <a:srgbClr val="AC04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TOUTE ENTITÉ, QUI A SON SIÈGE SOCIAL OU SON ACTIVITÉ PRINCIPALE SUR LE TERRITOIRE ALGÉRIEN ET QUI CONTRÔLE UNE OU PLUSIEURS AUTRES ENTITÉS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, </a:t>
            </a: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ÉTABLIT ET PUBLIE CHAQUE ANNÉE LES ÉTATS FINANCIERS CONSOLIDÉS </a:t>
            </a:r>
            <a:r>
              <a:rPr lang="fr-FR" sz="2400" dirty="0" smtClean="0">
                <a:latin typeface="Comic Sans MS" pitchFamily="66" charset="0"/>
                <a:cs typeface="Times New Roman" pitchFamily="18" charset="0"/>
              </a:rPr>
              <a:t>DE L’ENSEMBLE CONSTITUÉ PAR TOUTES CES ENTITÉS.</a:t>
            </a:r>
          </a:p>
          <a:p>
            <a:pPr algn="r">
              <a:buNone/>
              <a:defRPr/>
            </a:pPr>
            <a:r>
              <a:rPr lang="fr-FR" sz="24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            </a:t>
            </a:r>
            <a:r>
              <a:rPr lang="fr-FR" sz="2000" i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SCF</a:t>
            </a:r>
            <a:r>
              <a:rPr lang="fr-FR" sz="20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  </a:t>
            </a:r>
            <a:r>
              <a:rPr lang="fr-FR" sz="20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</a:t>
            </a:r>
            <a:r>
              <a:rPr lang="fr-FR" sz="20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132-2</a:t>
            </a:r>
            <a:r>
              <a:rPr lang="fr-FR" sz="20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Arrêté du 26 juillet 2008 </a:t>
            </a:r>
            <a:r>
              <a:rPr lang="fr-FR" sz="20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  </a:t>
            </a:r>
          </a:p>
          <a:p>
            <a:pPr>
              <a:buNone/>
              <a:defRPr/>
            </a:pPr>
            <a:r>
              <a:rPr lang="fr-FR" sz="20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     				Art 31 loi 07-11 du 25.11.2007</a:t>
            </a:r>
          </a:p>
          <a:p>
            <a:pPr algn="r">
              <a:buNone/>
              <a:defRPr/>
            </a:pPr>
            <a:r>
              <a:rPr lang="fr-FR" sz="20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                    Art 39 Décret exécutif 08-156 du 26.05.2008</a:t>
            </a:r>
            <a:endParaRPr lang="fr-FR" sz="2000" i="1" dirty="0" smtClean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spc="3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fr-FR" sz="2800" spc="300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fr-FR" sz="2800" spc="300" dirty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fr-FR" sz="2800" spc="3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fr-FR" sz="2800" spc="3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NORMES INTERNATIONALES</a:t>
            </a:r>
            <a:br>
              <a:rPr lang="fr-FR" sz="2800" spc="300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fr-FR" sz="2800" spc="3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IAS IFRS</a:t>
            </a:r>
            <a:r>
              <a:rPr lang="fr-FR" sz="2800" dirty="0">
                <a:latin typeface="Comic Sans MS" panose="030F0702030302020204" pitchFamily="66" charset="0"/>
              </a:rPr>
              <a:t/>
            </a:r>
            <a:br>
              <a:rPr lang="fr-FR" sz="2800" dirty="0">
                <a:latin typeface="Comic Sans MS" panose="030F0702030302020204" pitchFamily="66" charset="0"/>
              </a:rPr>
            </a:br>
            <a:endParaRPr lang="fr-FR" sz="2800" dirty="0"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IAS 27 </a:t>
            </a:r>
            <a:r>
              <a:rPr lang="fr-FR" dirty="0" smtClean="0">
                <a:latin typeface="Comic Sans MS" panose="030F0702030302020204" pitchFamily="66" charset="0"/>
              </a:rPr>
              <a:t>« </a:t>
            </a:r>
            <a:r>
              <a:rPr lang="fr-FR" dirty="0">
                <a:latin typeface="Comic Sans MS" panose="030F0702030302020204" pitchFamily="66" charset="0"/>
              </a:rPr>
              <a:t>États financiers </a:t>
            </a:r>
            <a:r>
              <a:rPr lang="fr-FR" dirty="0" smtClean="0">
                <a:latin typeface="Comic Sans MS" panose="030F0702030302020204" pitchFamily="66" charset="0"/>
              </a:rPr>
              <a:t>individuels </a:t>
            </a:r>
            <a:r>
              <a:rPr lang="fr-FR" dirty="0">
                <a:latin typeface="Comic Sans MS" panose="030F0702030302020204" pitchFamily="66" charset="0"/>
              </a:rPr>
              <a:t>», </a:t>
            </a:r>
            <a:endParaRPr lang="fr-FR" dirty="0" smtClean="0">
              <a:latin typeface="Comic Sans MS" panose="030F0702030302020204" pitchFamily="66" charset="0"/>
            </a:endParaRPr>
          </a:p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IAS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28 </a:t>
            </a:r>
            <a:r>
              <a:rPr lang="fr-FR" dirty="0">
                <a:latin typeface="Comic Sans MS" panose="030F0702030302020204" pitchFamily="66" charset="0"/>
              </a:rPr>
              <a:t>« Participation dans les </a:t>
            </a:r>
            <a:r>
              <a:rPr lang="fr-FR" dirty="0" smtClean="0">
                <a:latin typeface="Comic Sans MS" panose="030F0702030302020204" pitchFamily="66" charset="0"/>
              </a:rPr>
              <a:t>entreprises associées et co-entreprises», </a:t>
            </a:r>
          </a:p>
          <a:p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IAS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31 </a:t>
            </a:r>
            <a:r>
              <a:rPr lang="fr-FR" dirty="0">
                <a:latin typeface="Comic Sans MS" panose="030F0702030302020204" pitchFamily="66" charset="0"/>
              </a:rPr>
              <a:t>« Participations dans les coentreprises » </a:t>
            </a:r>
            <a:endParaRPr lang="fr-FR" dirty="0" smtClean="0">
              <a:latin typeface="Comic Sans MS" panose="030F0702030302020204" pitchFamily="66" charset="0"/>
            </a:endParaRPr>
          </a:p>
          <a:p>
            <a:r>
              <a:rPr lang="fr-FR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IFRS </a:t>
            </a:r>
            <a:r>
              <a:rPr lang="fr-FR" b="1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  <a:r>
              <a:rPr lang="fr-FR" dirty="0">
                <a:latin typeface="Comic Sans MS" panose="030F0702030302020204" pitchFamily="66" charset="0"/>
              </a:rPr>
              <a:t> «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Regroupements d’entreprises</a:t>
            </a:r>
            <a:r>
              <a:rPr lang="fr-FR" dirty="0" smtClean="0">
                <a:latin typeface="Comic Sans MS" panose="030F0702030302020204" pitchFamily="66" charset="0"/>
              </a:rPr>
              <a:t> ».</a:t>
            </a:r>
          </a:p>
          <a:p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IFRS 10 </a:t>
            </a:r>
            <a:r>
              <a:rPr lang="fr-FR" dirty="0" smtClean="0">
                <a:latin typeface="Comic Sans MS" panose="030F0702030302020204" pitchFamily="66" charset="0"/>
              </a:rPr>
              <a:t>Etats Financiers Consolidés</a:t>
            </a:r>
          </a:p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IFRS 11 </a:t>
            </a:r>
            <a:r>
              <a:rPr lang="fr-FR" dirty="0" smtClean="0">
                <a:latin typeface="Comic Sans MS" panose="030F0702030302020204" pitchFamily="66" charset="0"/>
              </a:rPr>
              <a:t>Partenariats</a:t>
            </a:r>
          </a:p>
          <a:p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IFRS 12 </a:t>
            </a:r>
            <a:r>
              <a:rPr lang="fr-FR" dirty="0" smtClean="0">
                <a:latin typeface="Comic Sans MS" panose="030F0702030302020204" pitchFamily="66" charset="0"/>
              </a:rPr>
              <a:t>Informations à fournir sur les entités détenues par les autres entités</a:t>
            </a:r>
          </a:p>
          <a:p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IFRS 13 </a:t>
            </a:r>
            <a:r>
              <a:rPr lang="fr-FR" dirty="0" smtClean="0">
                <a:latin typeface="Comic Sans MS" panose="030F0702030302020204" pitchFamily="66" charset="0"/>
              </a:rPr>
              <a:t>Evaluation à la Juste Valeur</a:t>
            </a:r>
          </a:p>
          <a:p>
            <a:r>
              <a:rPr lang="fr-FR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IAS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38</a:t>
            </a:r>
            <a:r>
              <a:rPr lang="fr-FR" dirty="0" smtClean="0">
                <a:latin typeface="Comic Sans MS" panose="030F0702030302020204" pitchFamily="66" charset="0"/>
              </a:rPr>
              <a:t> Immobilisations Incorporelles</a:t>
            </a:r>
          </a:p>
          <a:p>
            <a:endParaRPr lang="fr-FR" dirty="0" smtClean="0">
              <a:latin typeface="Comic Sans MS" panose="030F0702030302020204" pitchFamily="66" charset="0"/>
            </a:endParaRPr>
          </a:p>
          <a:p>
            <a:endParaRPr lang="fr-FR" dirty="0" smtClean="0">
              <a:latin typeface="Comic Sans MS" panose="030F0702030302020204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84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8013" y="342900"/>
            <a:ext cx="7810500" cy="98583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</a:rPr>
              <a:t>OBLIGATION DE CONSOLIDER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371600"/>
            <a:ext cx="8320117" cy="54864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buFont typeface="Wingdings 2" charset="2"/>
              <a:buChar char=""/>
              <a:defRPr/>
            </a:pPr>
            <a:r>
              <a:rPr lang="fr-FR" sz="28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DROIT BANCAIRE </a:t>
            </a:r>
          </a:p>
          <a:p>
            <a:pPr algn="just" eaLnBrk="1" fontAlgn="auto" hangingPunct="1">
              <a:buFont typeface="Wingdings 2" charset="2"/>
              <a:buChar char=""/>
              <a:defRPr/>
            </a:pPr>
            <a:r>
              <a:rPr lang="fr-FR" sz="2800" dirty="0" smtClean="0">
                <a:solidFill>
                  <a:srgbClr val="AC04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« Les banques et établissements financiers sont tenus d’établir leurs comptes sous forme consolidée dans les conditions fixées par le Conseil »</a:t>
            </a:r>
          </a:p>
          <a:p>
            <a:pPr algn="just">
              <a:buNone/>
              <a:defRPr/>
            </a:pP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				</a:t>
            </a:r>
            <a:r>
              <a:rPr lang="fr-FR" sz="20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Art 103 Ord n°03-11 du 26.08.2003 				 relative à la monnaie et au crédit</a:t>
            </a:r>
            <a:endParaRPr lang="fr-FR" sz="2000" i="1" dirty="0" smtClean="0">
              <a:solidFill>
                <a:srgbClr val="AC04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eaLnBrk="1" fontAlgn="auto" hangingPunct="1">
              <a:buFont typeface="Wingdings 2" charset="2"/>
              <a:buChar char=""/>
              <a:defRPr/>
            </a:pPr>
            <a:endParaRPr lang="fr-FR" sz="2800" dirty="0" smtClean="0">
              <a:latin typeface="Comic Sans MS" pitchFamily="66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1600200"/>
            <a:ext cx="7686700" cy="4525963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EXEMPTIONS DE CONSOLIDATION</a:t>
            </a:r>
          </a:p>
          <a:p>
            <a:pPr algn="ctr">
              <a:buNone/>
            </a:pPr>
            <a:endParaRPr lang="fr-F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r>
              <a:rPr lang="fr-F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r>
              <a:rPr lang="fr-FR" sz="24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Loi 07-11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r>
              <a:rPr lang="fr-FR" sz="24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IFRS</a:t>
            </a: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10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Réglementation Européenne</a:t>
            </a:r>
          </a:p>
          <a:p>
            <a:pPr>
              <a:buNone/>
            </a:pPr>
            <a:endParaRPr lang="fr-FR" sz="2400" dirty="0">
              <a:solidFill>
                <a:srgbClr val="FF0066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EXEMPTION DE CONSOLIDATION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800" dirty="0" smtClean="0">
                <a:latin typeface="Comic Sans MS" pitchFamily="66" charset="0"/>
              </a:rPr>
              <a:t>Une entité dominante est </a:t>
            </a: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dispensée d’établir des états financiers consolidés 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si elle est détenue quasi-totalement par une autre entité </a:t>
            </a:r>
            <a:r>
              <a:rPr lang="fr-FR" sz="2800" dirty="0" smtClean="0">
                <a:latin typeface="Comic Sans MS" pitchFamily="66" charset="0"/>
              </a:rPr>
              <a:t>et si elle a obtenu </a:t>
            </a:r>
            <a:r>
              <a:rPr lang="fr-F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l’accord des détenteurs des intérêts minoritaires</a:t>
            </a:r>
            <a:r>
              <a:rPr lang="fr-FR" sz="2800" dirty="0" smtClean="0">
                <a:latin typeface="Comic Sans MS" pitchFamily="66" charset="0"/>
              </a:rPr>
              <a:t>. </a:t>
            </a:r>
          </a:p>
          <a:p>
            <a:pPr algn="just">
              <a:buNone/>
            </a:pPr>
            <a:r>
              <a:rPr lang="fr-FR" sz="2800" dirty="0" smtClean="0">
                <a:latin typeface="Comic Sans MS" pitchFamily="66" charset="0"/>
              </a:rPr>
              <a:t>   La détention quasi-totale signifie que la société dominante détient au moins </a:t>
            </a:r>
            <a:r>
              <a:rPr lang="fr-FR" sz="2800" dirty="0" smtClean="0">
                <a:solidFill>
                  <a:srgbClr val="FFFF00"/>
                </a:solidFill>
                <a:latin typeface="Comic Sans MS" pitchFamily="66" charset="0"/>
              </a:rPr>
              <a:t>90% des droits de vote.</a:t>
            </a:r>
            <a:r>
              <a:rPr lang="fr-FR" sz="2800" dirty="0" smtClean="0">
                <a:latin typeface="Comic Sans MS" pitchFamily="66" charset="0"/>
              </a:rPr>
              <a:t>     		</a:t>
            </a:r>
            <a:r>
              <a:rPr lang="fr-FR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132-4Arrêté </a:t>
            </a:r>
            <a:r>
              <a:rPr lang="fr-FR" sz="20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endParaRPr lang="fr-FR" sz="20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EXEMPTIONS DE CONSOLIDATION-</a:t>
            </a:r>
            <a:r>
              <a:rPr lang="fr-F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IFRS</a:t>
            </a:r>
            <a:r>
              <a:rPr lang="fr-F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10</a:t>
            </a:r>
            <a:endParaRPr lang="fr-F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fr-FR" dirty="0" smtClean="0">
                <a:latin typeface="Comic Sans MS" pitchFamily="66" charset="0"/>
              </a:rPr>
              <a:t>Une société mère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n’a pas l’obligation de présenter des états financiers consolidés </a:t>
            </a:r>
            <a:r>
              <a:rPr lang="fr-FR" dirty="0" smtClean="0">
                <a:latin typeface="Comic Sans MS" pitchFamily="66" charset="0"/>
              </a:rPr>
              <a:t>si </a:t>
            </a:r>
            <a:r>
              <a:rPr lang="fr-F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toutes les conditions suivantes </a:t>
            </a:r>
            <a:r>
              <a:rPr lang="fr-FR" dirty="0" smtClean="0">
                <a:latin typeface="Comic Sans MS" pitchFamily="66" charset="0"/>
              </a:rPr>
              <a:t>sont remplies :</a:t>
            </a:r>
          </a:p>
          <a:p>
            <a:pPr algn="just"/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1.  </a:t>
            </a:r>
            <a:r>
              <a:rPr lang="fr-FR" dirty="0" smtClean="0">
                <a:latin typeface="Comic Sans MS" pitchFamily="66" charset="0"/>
              </a:rPr>
              <a:t>Il s’agit d’une </a:t>
            </a:r>
            <a:r>
              <a:rPr lang="fr-FR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filiale entièrement détenue, </a:t>
            </a:r>
            <a:r>
              <a:rPr lang="fr-FR" dirty="0" smtClean="0">
                <a:latin typeface="Comic Sans MS" pitchFamily="66" charset="0"/>
              </a:rPr>
              <a:t>ou encoure d’une filiale partiellement détenue par une autre entité et tous ses autres propriétaires , y compris ceux qui ne sont généralement pas admis à voter, ont été </a:t>
            </a:r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informés que la société mère ne présente pas d’états financiers consolidés et ne s’y opposent pas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just"/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Ses instruments de dettes ou de capitaux propres ne sont pas négociés sur un marché organisé</a:t>
            </a:r>
            <a:r>
              <a:rPr lang="fr-FR" dirty="0" smtClean="0">
                <a:latin typeface="Comic Sans MS" pitchFamily="66" charset="0"/>
              </a:rPr>
              <a:t>, une bourse des valeurs nationale ou étrangère, ou un marché de gré à gré, y compris un marché local ou régional.</a:t>
            </a:r>
          </a:p>
          <a:p>
            <a:pPr algn="just"/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3.  </a:t>
            </a:r>
            <a:r>
              <a:rPr lang="fr-FR" dirty="0" smtClean="0">
                <a:latin typeface="Comic Sans MS" pitchFamily="66" charset="0"/>
              </a:rPr>
              <a:t>Elle n’a pas déposé et n’est pas en voie de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déposer ses états financiers auprès d’une autorité de réglementation des valeurs mobilières </a:t>
            </a:r>
            <a:r>
              <a:rPr lang="fr-FR" dirty="0" smtClean="0">
                <a:latin typeface="Comic Sans MS" pitchFamily="66" charset="0"/>
              </a:rPr>
              <a:t>ou d’une autre autorité de réglementation aux fins d’émettre des instruments d’une catégorie quelconque sur un marché  organisé.</a:t>
            </a:r>
          </a:p>
          <a:p>
            <a:pPr algn="just"/>
            <a:r>
              <a:rPr lang="fr-F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4.  </a:t>
            </a:r>
            <a:r>
              <a:rPr lang="fr-FR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société mère ultime ou l’une de ses sociétés mères intermédiaires produit des états financiers consolidés mis à la disposition du public, qui sont conformes aux normes </a:t>
            </a:r>
            <a:r>
              <a:rPr lang="fr-FR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IFRS</a:t>
            </a:r>
            <a:r>
              <a:rPr lang="fr-FR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fr-FR" sz="3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b="1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buNone/>
            </a:pP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PERIMETRE DE CONSOLIDATION </a:t>
            </a:r>
            <a:endParaRPr lang="fr-FR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BOULAHDOUR Yassine Expert-comptable diplômé d'état</a:t>
            </a: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4040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8968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  <a:t>PERIMETRE DE CONSOLIDATION. </a:t>
            </a:r>
            <a:r>
              <a:rPr lang="fr-FR" sz="32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32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</a:t>
            </a:r>
            <a:r>
              <a:rPr lang="fr-FR" dirty="0" smtClean="0">
                <a:latin typeface="Comic Sans MS" pitchFamily="66" charset="0"/>
              </a:rPr>
              <a:t>	L’ensemble des sociétés ayant  des relations financières entre elles constitue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l’ensemble à consolider.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</a:t>
            </a:r>
            <a:r>
              <a:rPr lang="fr-FR" dirty="0" smtClean="0">
                <a:latin typeface="Comic Sans MS" pitchFamily="66" charset="0"/>
              </a:rPr>
              <a:t>	Toutes ces sociétés ne sont pas retenues dans la consolidation, certaines  sont 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exclues du périmètre de consolidation.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BOULAHDOUR Yassine Expert-comptable diplômé d'état</a:t>
            </a: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75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EXCLUSIONS - </a:t>
            </a:r>
            <a:r>
              <a:rPr lang="fr-F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endParaRPr lang="fr-F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fr-FR" dirty="0" smtClean="0">
                <a:latin typeface="Comic Sans MS" pitchFamily="66" charset="0"/>
              </a:rPr>
              <a:t>Sont laissées en dehors du champ d’application de la consolidation les entités pour lesquelles des </a:t>
            </a:r>
            <a:r>
              <a:rPr lang="fr-FR" dirty="0" smtClean="0">
                <a:solidFill>
                  <a:srgbClr val="FF0066"/>
                </a:solidFill>
                <a:latin typeface="Comic Sans MS" pitchFamily="66" charset="0"/>
              </a:rPr>
              <a:t>restrictions sévères et durables </a:t>
            </a:r>
            <a:r>
              <a:rPr lang="fr-FR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remettent en cause substantiellement </a:t>
            </a:r>
            <a:r>
              <a:rPr lang="fr-FR" dirty="0" smtClean="0">
                <a:latin typeface="Comic Sans MS" pitchFamily="66" charset="0"/>
              </a:rPr>
              <a:t>le contrôle ou l’influence exercée sur elles par l’entité </a:t>
            </a:r>
            <a:r>
              <a:rPr lang="fr-FR" dirty="0" err="1" smtClean="0">
                <a:latin typeface="Comic Sans MS" pitchFamily="66" charset="0"/>
              </a:rPr>
              <a:t>consolidante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just"/>
            <a:r>
              <a:rPr lang="fr-FR" dirty="0" smtClean="0">
                <a:latin typeface="Comic Sans MS" pitchFamily="66" charset="0"/>
              </a:rPr>
              <a:t>Il en est de même pour les entités dont les actions ou parts ne sont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détenues qu’en vue de leur cession ultérieure dans un avenir proche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just"/>
            <a:r>
              <a:rPr lang="fr-FR" dirty="0" smtClean="0">
                <a:latin typeface="Comic Sans MS" pitchFamily="66" charset="0"/>
              </a:rPr>
              <a:t>Toute exclusion de la consolidation d’entités entrant dans les catégories visées dans ce point est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justifiée dans l’annexe </a:t>
            </a:r>
            <a:r>
              <a:rPr lang="fr-FR" dirty="0" smtClean="0">
                <a:latin typeface="Comic Sans MS" pitchFamily="66" charset="0"/>
              </a:rPr>
              <a:t>des comptes consolidés.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			        </a:t>
            </a:r>
            <a:r>
              <a:rPr lang="fr-FR" sz="2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Arrêté du 26 juillet 2008 -Art 132-6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BOULAHDOUR Yassine Expert-comptable diplômé d'état</a:t>
            </a: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6677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457200" algn="l"/>
              </a:tabLst>
            </a:pP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PARTICIPATION DIRECTE.  	PARTICIPATION INDIRECTE.	PARTICIPATION DIRECTE ET INDIRECTE .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fr-F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fr-FR" dirty="0"/>
              <a:t>.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1571612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FFFF00"/>
                </a:solidFill>
              </a:rPr>
              <a:t>SM</a:t>
            </a:r>
            <a:endParaRPr lang="fr-FR" sz="2000" b="1" dirty="0">
              <a:solidFill>
                <a:srgbClr val="FFFF00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7072330" y="4929198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F2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6000760" y="3214686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F1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3714744" y="3286124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F1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3786182" y="1571612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SM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6715140" y="1785926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SM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071538" y="3214686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F1</a:t>
            </a:r>
            <a:endParaRPr lang="fr-FR" b="1" dirty="0">
              <a:solidFill>
                <a:srgbClr val="FFFF00"/>
              </a:solidFill>
            </a:endParaRPr>
          </a:p>
        </p:txBody>
      </p:sp>
      <p:cxnSp>
        <p:nvCxnSpPr>
          <p:cNvPr id="25" name="Connecteur droit avec flèche 24"/>
          <p:cNvCxnSpPr>
            <a:stCxn id="5" idx="2"/>
          </p:cNvCxnSpPr>
          <p:nvPr/>
        </p:nvCxnSpPr>
        <p:spPr>
          <a:xfrm rot="16200000" flipH="1">
            <a:off x="1232272" y="2732480"/>
            <a:ext cx="78582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rot="5400000">
            <a:off x="3964776" y="2750340"/>
            <a:ext cx="7858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rot="16200000" flipH="1">
            <a:off x="6679421" y="2893215"/>
            <a:ext cx="50006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5400000">
            <a:off x="6643702" y="3714752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à coins arrondis 42"/>
          <p:cNvSpPr/>
          <p:nvPr/>
        </p:nvSpPr>
        <p:spPr>
          <a:xfrm>
            <a:off x="3857620" y="4857760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F2</a:t>
            </a:r>
            <a:endParaRPr lang="fr-FR" b="1" dirty="0">
              <a:solidFill>
                <a:srgbClr val="FFFF00"/>
              </a:solidFill>
            </a:endParaRPr>
          </a:p>
        </p:txBody>
      </p:sp>
      <p:cxnSp>
        <p:nvCxnSpPr>
          <p:cNvPr id="44" name="Connecteur droit avec flèche 43"/>
          <p:cNvCxnSpPr/>
          <p:nvPr/>
        </p:nvCxnSpPr>
        <p:spPr>
          <a:xfrm rot="5400000">
            <a:off x="4108446" y="4392620"/>
            <a:ext cx="7858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27</a:t>
            </a:fld>
            <a:endParaRPr lang="fr-FR"/>
          </a:p>
        </p:txBody>
      </p:sp>
      <p:cxnSp>
        <p:nvCxnSpPr>
          <p:cNvPr id="24" name="Connecteur droit avec flèche 23"/>
          <p:cNvCxnSpPr/>
          <p:nvPr/>
        </p:nvCxnSpPr>
        <p:spPr>
          <a:xfrm rot="5400000">
            <a:off x="6844180" y="4416818"/>
            <a:ext cx="7858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939916"/>
          </a:xfrm>
        </p:spPr>
        <p:txBody>
          <a:bodyPr>
            <a:no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r-F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fr-F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‘PARTICIPATION CIRCULAIRE SIMPLE                ‘PARTICIPATION CIRCULAIRE’</a:t>
            </a:r>
            <a:b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DITE  CROISÉE OU RÉCIPROQUE’ </a:t>
            </a:r>
            <a:b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</a:t>
            </a:r>
            <a:b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14348" y="2428868"/>
            <a:ext cx="1543032" cy="928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fr-FR" sz="2000" b="1" dirty="0" smtClean="0">
                <a:solidFill>
                  <a:srgbClr val="FFFF00"/>
                </a:solidFill>
                <a:latin typeface="Comic Sans MS" pitchFamily="66" charset="0"/>
              </a:rPr>
              <a:t>SM</a:t>
            </a:r>
            <a:endParaRPr lang="fr-FR" sz="20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" name="Espace réservé du contenu 3"/>
          <p:cNvSpPr txBox="1">
            <a:spLocks/>
          </p:cNvSpPr>
          <p:nvPr/>
        </p:nvSpPr>
        <p:spPr>
          <a:xfrm>
            <a:off x="642910" y="4214818"/>
            <a:ext cx="1543032" cy="928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SM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7" name="Espace réservé du contenu 3"/>
          <p:cNvSpPr txBox="1">
            <a:spLocks/>
          </p:cNvSpPr>
          <p:nvPr/>
        </p:nvSpPr>
        <p:spPr>
          <a:xfrm>
            <a:off x="4286248" y="4214818"/>
            <a:ext cx="1543032" cy="928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SM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" name="Espace réservé du contenu 3"/>
          <p:cNvSpPr txBox="1">
            <a:spLocks/>
          </p:cNvSpPr>
          <p:nvPr/>
        </p:nvSpPr>
        <p:spPr>
          <a:xfrm>
            <a:off x="7143768" y="4214818"/>
            <a:ext cx="1543032" cy="928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SM</a:t>
            </a:r>
          </a:p>
        </p:txBody>
      </p:sp>
      <p:sp>
        <p:nvSpPr>
          <p:cNvPr id="9" name="Espace réservé du contenu 3"/>
          <p:cNvSpPr txBox="1">
            <a:spLocks/>
          </p:cNvSpPr>
          <p:nvPr/>
        </p:nvSpPr>
        <p:spPr>
          <a:xfrm>
            <a:off x="5786446" y="2357430"/>
            <a:ext cx="1543032" cy="928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SM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cxnSp>
        <p:nvCxnSpPr>
          <p:cNvPr id="11" name="Connecteur droit avec flèche 10"/>
          <p:cNvCxnSpPr/>
          <p:nvPr/>
        </p:nvCxnSpPr>
        <p:spPr>
          <a:xfrm rot="5400000">
            <a:off x="678629" y="3750471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5929322" y="485776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rot="10800000" flipV="1">
            <a:off x="5072066" y="3286124"/>
            <a:ext cx="93028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rot="5400000" flipH="1" flipV="1">
            <a:off x="1535885" y="382190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rot="10800000">
            <a:off x="6716728" y="3357562"/>
            <a:ext cx="106998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INTÉRÊT ET CONTRÔLE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>
                <a:latin typeface="Comic Sans MS" panose="030F0702030302020204" pitchFamily="66" charset="0"/>
                <a:sym typeface="Wingdings 3"/>
              </a:rPr>
              <a:t>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La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notion financière d’intérêt </a:t>
            </a:r>
            <a:r>
              <a:rPr lang="fr-FR" dirty="0">
                <a:latin typeface="Comic Sans MS" panose="030F0702030302020204" pitchFamily="66" charset="0"/>
              </a:rPr>
              <a:t>permet de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valoriser les droits de la société mère </a:t>
            </a:r>
            <a:r>
              <a:rPr lang="fr-FR" dirty="0">
                <a:latin typeface="Comic Sans MS" panose="030F0702030302020204" pitchFamily="66" charset="0"/>
              </a:rPr>
              <a:t>du groupe </a:t>
            </a:r>
            <a:r>
              <a:rPr lang="fr-FR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dans la situation nette </a:t>
            </a:r>
            <a:r>
              <a:rPr lang="fr-FR" dirty="0">
                <a:latin typeface="Comic Sans MS" panose="030F0702030302020204" pitchFamily="66" charset="0"/>
              </a:rPr>
              <a:t>et </a:t>
            </a:r>
            <a:r>
              <a:rPr lang="fr-FR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les résultats des sociétés consolidées.</a:t>
            </a:r>
          </a:p>
          <a:p>
            <a:pPr marL="0" indent="0" algn="just">
              <a:buNone/>
            </a:pPr>
            <a:r>
              <a:rPr lang="fr-FR" dirty="0">
                <a:latin typeface="Comic Sans MS" panose="030F0702030302020204" pitchFamily="66" charset="0"/>
              </a:rPr>
              <a:t> </a:t>
            </a:r>
          </a:p>
          <a:p>
            <a:pPr algn="just"/>
            <a:r>
              <a:rPr lang="fr-FR" dirty="0">
                <a:latin typeface="Comic Sans MS" panose="030F0702030302020204" pitchFamily="66" charset="0"/>
                <a:sym typeface="Wingdings 3"/>
              </a:rPr>
              <a:t></a:t>
            </a:r>
            <a:r>
              <a:rPr lang="fr-FR" dirty="0">
                <a:latin typeface="Comic Sans MS" panose="030F0702030302020204" pitchFamily="66" charset="0"/>
              </a:rPr>
              <a:t>	</a:t>
            </a:r>
            <a:r>
              <a:rPr 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La notion économique de contrôle </a:t>
            </a:r>
            <a:r>
              <a:rPr lang="fr-FR" dirty="0">
                <a:latin typeface="Comic Sans MS" panose="030F0702030302020204" pitchFamily="66" charset="0"/>
              </a:rPr>
              <a:t>permet de </a:t>
            </a:r>
            <a:r>
              <a:rPr lang="fr-FR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fixer le </a:t>
            </a:r>
            <a:r>
              <a:rPr lang="fr-FR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périmètre de consolidation</a:t>
            </a:r>
            <a:r>
              <a:rPr lang="fr-FR" dirty="0">
                <a:latin typeface="Comic Sans MS" panose="030F0702030302020204" pitchFamily="66" charset="0"/>
              </a:rPr>
              <a:t> et de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déterminer la </a:t>
            </a:r>
            <a:r>
              <a:rPr lang="fr-FR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méthode de consolidation </a:t>
            </a:r>
            <a:r>
              <a:rPr lang="fr-FR" dirty="0">
                <a:latin typeface="Comic Sans MS" panose="030F0702030302020204" pitchFamily="66" charset="0"/>
              </a:rPr>
              <a:t>appropriée à chaque entité.</a:t>
            </a:r>
          </a:p>
          <a:p>
            <a:pPr algn="just"/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19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Réglementation Algérienne</a:t>
            </a:r>
            <a:endParaRPr lang="fr-F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fr-FR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Code de commerce:  </a:t>
            </a:r>
          </a:p>
          <a:p>
            <a:pPr>
              <a:lnSpc>
                <a:spcPct val="120000"/>
              </a:lnSpc>
              <a:buNone/>
            </a:pP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Ordonnance 75-59</a:t>
            </a:r>
          </a:p>
          <a:p>
            <a:pPr>
              <a:lnSpc>
                <a:spcPct val="120000"/>
              </a:lnSpc>
              <a:buNone/>
            </a:pP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Ordonnance 96-27 du 09.12.1996</a:t>
            </a:r>
          </a:p>
          <a:p>
            <a:pPr>
              <a:lnSpc>
                <a:spcPct val="120000"/>
              </a:lnSpc>
              <a:buNone/>
            </a:pP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Décret législatif 93-08 du 25.04.1993</a:t>
            </a:r>
          </a:p>
          <a:p>
            <a:pPr>
              <a:lnSpc>
                <a:spcPct val="120000"/>
              </a:lnSpc>
              <a:buNone/>
            </a:pP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					« Section II Art 729..… »</a:t>
            </a:r>
          </a:p>
          <a:p>
            <a:r>
              <a:rPr lang="fr-F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Code des impôts directs 		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Loi de fin 1997</a:t>
            </a:r>
          </a:p>
          <a:p>
            <a:pPr>
              <a:buNone/>
            </a:pPr>
            <a:r>
              <a:rPr lang="fr-F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					  « Art 138 Bis »</a:t>
            </a:r>
          </a:p>
          <a:p>
            <a:r>
              <a:rPr lang="fr-FR" b="1" u="sng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r>
              <a:rPr lang="fr-FR" b="1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: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Loi 07-11 du 25.11.2007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							 « Art 31 « 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Décret exécutif 08-156 du 26.05.2008</a:t>
            </a:r>
          </a:p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						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« Art 39 »</a:t>
            </a:r>
          </a:p>
          <a:p>
            <a:pPr>
              <a:buNone/>
            </a:pPr>
            <a:r>
              <a:rPr lang="fr-FR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Arrêté du 26 juillet 2008 </a:t>
            </a:r>
            <a:r>
              <a:rPr lang="fr-F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Comptes consolidés </a:t>
            </a:r>
          </a:p>
          <a:p>
            <a:pPr>
              <a:buNone/>
            </a:pPr>
            <a:r>
              <a:rPr lang="fr-F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					« Art 132-1 à 132-18 »</a:t>
            </a:r>
          </a:p>
          <a:p>
            <a:pPr>
              <a:buNone/>
            </a:pPr>
            <a:endParaRPr lang="fr-FR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Ord n°03-11 du 26.08.2003 relative à la monnaie et au crédit					 « Art 103 »</a:t>
            </a:r>
            <a:endParaRPr lang="fr-F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fr-F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CONSOLIDATION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fr-FR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 pourcentage de contrôle détermine 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	</a:t>
            </a:r>
            <a:r>
              <a:rPr lang="fr-FR" dirty="0" smtClean="0">
                <a:latin typeface="Comic Sans MS" pitchFamily="66" charset="0"/>
                <a:sym typeface="Wingdings 3"/>
              </a:rPr>
              <a:t></a:t>
            </a:r>
            <a:r>
              <a:rPr lang="fr-FR" dirty="0" smtClean="0">
                <a:latin typeface="Comic Sans MS" pitchFamily="66" charset="0"/>
              </a:rPr>
              <a:t>	L’entrée dans le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périmètre de consolidation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  <a:r>
              <a:rPr lang="fr-FR" dirty="0" smtClean="0">
                <a:latin typeface="Comic Sans MS" pitchFamily="66" charset="0"/>
                <a:sym typeface="Wingdings 3"/>
              </a:rPr>
              <a:t>	</a:t>
            </a:r>
            <a:r>
              <a:rPr lang="fr-FR" dirty="0" smtClean="0">
                <a:latin typeface="Comic Sans MS" pitchFamily="66" charset="0"/>
              </a:rPr>
              <a:t>	La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méthode de consolidation </a:t>
            </a:r>
            <a:r>
              <a:rPr lang="fr-FR" dirty="0" smtClean="0">
                <a:latin typeface="Comic Sans MS" pitchFamily="66" charset="0"/>
              </a:rPr>
              <a:t>à appliquer.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marL="0" indent="0" algn="just">
              <a:buNone/>
            </a:pPr>
            <a:r>
              <a:rPr lang="fr-FR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 pourcentage d’intérêt détermine</a:t>
            </a:r>
            <a:r>
              <a:rPr lang="fr-FR" dirty="0" smtClean="0">
                <a:latin typeface="Comic Sans MS" pitchFamily="66" charset="0"/>
              </a:rPr>
              <a:t> 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  <a:sym typeface="Wingdings 3"/>
              </a:rPr>
              <a:t>	</a:t>
            </a:r>
            <a:r>
              <a:rPr lang="fr-FR" dirty="0" smtClean="0">
                <a:latin typeface="Comic Sans MS" pitchFamily="66" charset="0"/>
              </a:rPr>
              <a:t>	</a:t>
            </a:r>
            <a:r>
              <a:rPr lang="fr-FR" dirty="0" smtClean="0">
                <a:solidFill>
                  <a:srgbClr val="FF0066"/>
                </a:solidFill>
                <a:latin typeface="Comic Sans MS" pitchFamily="66" charset="0"/>
              </a:rPr>
              <a:t>les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calculs de consolidation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just">
              <a:buNone/>
            </a:pPr>
            <a:endParaRPr lang="fr-FR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  <a:r>
              <a:rPr lang="fr-FR" b="1" dirty="0" smtClean="0">
                <a:latin typeface="Comic Sans MS" pitchFamily="66" charset="0"/>
              </a:rPr>
              <a:t>		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%   de contrôle 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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METHODES. </a:t>
            </a:r>
            <a:endParaRPr lang="fr-FR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>
              <a:buNone/>
            </a:pPr>
            <a:r>
              <a:rPr lang="fr-FR" b="1" dirty="0" smtClean="0">
                <a:latin typeface="Comic Sans MS" pitchFamily="66" charset="0"/>
              </a:rPr>
              <a:t>		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%   d’intérêt 	  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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CALCULS. </a:t>
            </a:r>
            <a:endParaRPr lang="fr-FR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b="1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buNone/>
            </a:pP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MÉTHODES DE CONSOLIDATION </a:t>
            </a:r>
            <a:endParaRPr lang="fr-FR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METHODES DE CONSOLIDATION .</a:t>
            </a:r>
            <a: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 </a:t>
            </a:r>
            <a: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endParaRPr lang="fr-FR" b="1" dirty="0" smtClean="0">
              <a:latin typeface="Comic Sans MS" pitchFamily="66" charset="0"/>
              <a:sym typeface="Wingdings 3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7400" b="1" dirty="0" smtClean="0">
                <a:latin typeface="Comic Sans MS" pitchFamily="66" charset="0"/>
                <a:sym typeface="Wingdings 3"/>
              </a:rPr>
              <a:t>	</a:t>
            </a:r>
            <a:r>
              <a:rPr lang="fr-FR" sz="7400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</a:t>
            </a:r>
            <a:r>
              <a:rPr lang="de-DE" sz="7400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METHODE «  D’INTEGRATION GLOBALE  » (IG ) : </a:t>
            </a:r>
            <a:endParaRPr lang="fr-FR" sz="7400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7400" dirty="0" smtClean="0">
                <a:latin typeface="Comic Sans MS" pitchFamily="66" charset="0"/>
              </a:rPr>
              <a:t> </a:t>
            </a:r>
            <a:r>
              <a:rPr lang="fr-FR" sz="7400" dirty="0" smtClean="0">
                <a:latin typeface="Comic Sans MS" pitchFamily="66" charset="0"/>
              </a:rPr>
              <a:t>	RESERVEE AUX SOCIETES SUR LESQUELLES LA SM A UN </a:t>
            </a:r>
            <a:r>
              <a:rPr lang="fr-FR" sz="7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CONTROLE EXCLUSIF.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7400" dirty="0" smtClean="0">
                <a:latin typeface="Comic Sans MS" pitchFamily="66" charset="0"/>
              </a:rPr>
              <a:t> 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7400" dirty="0" smtClean="0">
                <a:latin typeface="Comic Sans MS" pitchFamily="66" charset="0"/>
                <a:sym typeface="Wingdings 3"/>
              </a:rPr>
              <a:t>	</a:t>
            </a:r>
            <a:r>
              <a:rPr lang="fr-FR" sz="74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</a:t>
            </a:r>
            <a:r>
              <a:rPr lang="fr-FR" sz="74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r>
              <a:rPr lang="fr-FR" sz="7400" u="sng" strike="sngStrike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METHODE PROPORTIONNELLE  » ( IP ) :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7400" dirty="0" smtClean="0">
                <a:latin typeface="Comic Sans MS" pitchFamily="66" charset="0"/>
              </a:rPr>
              <a:t>	S’APPLIQUE AUX SOCIETES DANS LESQUELLES LE </a:t>
            </a:r>
            <a:r>
              <a:rPr lang="fr-FR" sz="74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CONTROLE  EST PARTAGE ENTRE LA SM ET UN PETIT NOMBRE D’ASSOCIES.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7400" dirty="0" smtClean="0">
                <a:latin typeface="Comic Sans MS" pitchFamily="66" charset="0"/>
              </a:rPr>
              <a:t> 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7400" dirty="0" smtClean="0">
                <a:latin typeface="Comic Sans MS" pitchFamily="66" charset="0"/>
                <a:sym typeface="Wingdings 3"/>
              </a:rPr>
              <a:t>	</a:t>
            </a:r>
            <a:r>
              <a:rPr lang="fr-FR" sz="7400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</a:t>
            </a:r>
            <a:r>
              <a:rPr lang="fr-FR" sz="7400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METHODE DE MISE EN EQUIVALENCE (MEQ ) 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7400" dirty="0" smtClean="0">
                <a:latin typeface="Comic Sans MS" pitchFamily="66" charset="0"/>
              </a:rPr>
              <a:t>	RESERVEE AUX SOCIETES DANS LESQUELLES LA SM EXERCE UNE </a:t>
            </a:r>
            <a:r>
              <a:rPr lang="fr-FR" sz="74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INFLUENCE  NOTABLE 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800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 3"/>
              <a:buChar char="Ê"/>
            </a:pPr>
            <a:r>
              <a:rPr lang="fr-FR" sz="80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Deux des méthodes de consolidation répondent à la démarche d’intégration, la troisième correspond à une valeur d’équivalence.</a:t>
            </a:r>
          </a:p>
          <a:p>
            <a:pPr algn="just">
              <a:buNone/>
            </a:pPr>
            <a:r>
              <a:rPr lang="fr-FR" sz="80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</a:t>
            </a:r>
            <a:r>
              <a:rPr lang="fr-FR" sz="80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Le choix de la méthode est dépendant de la nature  du contrôle  exercé par la SM.</a:t>
            </a:r>
          </a:p>
          <a:p>
            <a:pPr algn="just">
              <a:buNone/>
            </a:pPr>
            <a:endParaRPr lang="fr-FR" sz="74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>
              <a:buNone/>
            </a:pPr>
            <a:r>
              <a:rPr lang="fr-FR" sz="7400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IFRS 10</a:t>
            </a:r>
            <a:br>
              <a:rPr lang="fr-F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fr-F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Le </a:t>
            </a:r>
            <a:r>
              <a:rPr lang="fr-F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contrôle d’une entité </a:t>
            </a:r>
            <a:endParaRPr lang="fr-F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800" dirty="0" smtClean="0">
                <a:latin typeface="Comic Sans MS" panose="030F0702030302020204" pitchFamily="66" charset="0"/>
              </a:rPr>
              <a:t>« Un investisseur contrôle une entité faisant l’objet d’un investissement lorsqu’il est exposé ou qu’il a droit à des 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rendements variables </a:t>
            </a:r>
            <a:r>
              <a:rPr lang="fr-FR" sz="2800" dirty="0" smtClean="0">
                <a:latin typeface="Comic Sans MS" panose="030F0702030302020204" pitchFamily="66" charset="0"/>
              </a:rPr>
              <a:t>en raison de ses liens avec l’entité faisant l’objet d’un investissement et qu’il a la </a:t>
            </a:r>
            <a:r>
              <a:rPr lang="fr-FR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capacité d’influer sur ces rendements 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du fait du pouvoir qu’il détient sur celle-ci</a:t>
            </a:r>
            <a:r>
              <a:rPr lang="fr-FR" sz="2800" dirty="0" smtClean="0">
                <a:latin typeface="Comic Sans MS" panose="030F0702030302020204" pitchFamily="66" charset="0"/>
              </a:rPr>
              <a:t> ».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537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CONTRÔLE  « </a:t>
            </a:r>
            <a:r>
              <a:rPr lang="fr-FR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»</a:t>
            </a: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Le contrôle est défini comme le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pouvoir de diriger les politiques financière et opérationnelle</a:t>
            </a:r>
            <a:r>
              <a:rPr lang="fr-FR" dirty="0" smtClean="0">
                <a:latin typeface="Comic Sans MS" pitchFamily="66" charset="0"/>
              </a:rPr>
              <a:t> d’une entité afin de tirer des avantages de ses activités.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Le contrôle est présumé exister dans les cas suivants : </a:t>
            </a:r>
          </a:p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Détention directe ou indirecte (par l’intermédiaire de filiales) de </a:t>
            </a:r>
            <a:r>
              <a:rPr lang="fr-F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majorité des droits de vote </a:t>
            </a:r>
            <a:r>
              <a:rPr lang="fr-FR" dirty="0" smtClean="0">
                <a:latin typeface="Comic Sans MS" pitchFamily="66" charset="0"/>
              </a:rPr>
              <a:t>dans une autre entité </a:t>
            </a:r>
          </a:p>
          <a:p>
            <a:pPr marL="0" indent="0" algn="just">
              <a:buNone/>
            </a:pP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Pouvoir sur plus de 50% des droits de vote </a:t>
            </a:r>
            <a:r>
              <a:rPr lang="fr-FR" dirty="0" smtClean="0">
                <a:latin typeface="Comic Sans MS" pitchFamily="66" charset="0"/>
              </a:rPr>
              <a:t>obtenu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dans le cadre d’un accord avec les autres associés ou actionnaires </a:t>
            </a:r>
            <a:endParaRPr lang="fr-FR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Pouvoir de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nommer ou de révoquer la majorité des dirigeants d.une autre entité </a:t>
            </a:r>
          </a:p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Pouvoir de 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fixer les politiques financière et opérationnelle </a:t>
            </a:r>
            <a:r>
              <a:rPr lang="fr-FR" dirty="0" smtClean="0">
                <a:latin typeface="Comic Sans MS" pitchFamily="66" charset="0"/>
              </a:rPr>
              <a:t>de l’entité en vertu des statuts ou d’un contrat </a:t>
            </a:r>
          </a:p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Pouvoir de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réunir la majorité des droits de vote </a:t>
            </a:r>
            <a:r>
              <a:rPr lang="fr-FR" dirty="0" smtClean="0">
                <a:latin typeface="Comic Sans MS" pitchFamily="66" charset="0"/>
              </a:rPr>
              <a:t>dans les réunions des organes de gestion d.une entité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</a:t>
            </a:r>
            <a:r>
              <a:rPr lang="fr-FR" sz="29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132-5 Arrêté du 08-07-2008 / Art 39 &amp; 40 Décret 08-156</a:t>
            </a:r>
            <a:endParaRPr lang="fr-FR" sz="2900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CONTRÔLE  « Code de C/CE »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Une société est </a:t>
            </a: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considérée comme en contrôlant </a:t>
            </a:r>
            <a:r>
              <a:rPr lang="fr-FR" b="1" dirty="0" smtClean="0">
                <a:solidFill>
                  <a:srgbClr val="FF0066"/>
                </a:solidFill>
                <a:latin typeface="Comic Sans MS" pitchFamily="66" charset="0"/>
              </a:rPr>
              <a:t>une autre :</a:t>
            </a:r>
            <a:endParaRPr lang="fr-FR" dirty="0" smtClean="0">
              <a:solidFill>
                <a:srgbClr val="FF0066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- lorsqu’elle détient directement ou indirectement une fraction du capital 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lui conférant la majorité des droits de vote dans les assemblées générales de cette société </a:t>
            </a:r>
            <a:endParaRPr lang="fr-FR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- lorsqu’elle 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dispose seule de la majorité des droits de vote dans cette société en vertu d’un accord conclu avec d’autres associés ou actionnaires 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et 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qui n’est pas contraire à l’intérêt de la société ;</a:t>
            </a:r>
            <a:endParaRPr lang="fr-FR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- lorsqu’elle </a:t>
            </a:r>
            <a:r>
              <a:rPr lang="fr-F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détermine en fait, par les droits de vote dont elle dispose, les décisions dans les assemblées générales de cette société.</a:t>
            </a:r>
            <a:endParaRPr lang="fr-FR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>
              <a:buNone/>
            </a:pPr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</a:t>
            </a:r>
          </a:p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Elle est </a:t>
            </a: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présumée exercer ce contrôle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lorsqu’elle </a:t>
            </a:r>
            <a:r>
              <a:rPr lang="fr-FR" b="1" dirty="0" smtClean="0">
                <a:latin typeface="Comic Sans MS" pitchFamily="66" charset="0"/>
              </a:rPr>
              <a:t>dispose directement ou indirectement, d’une fraction des droits de vote </a:t>
            </a: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supérieure à 40%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et </a:t>
            </a: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qu’aucun autre associé ou actionnaire ne détient directement ou indirectement une fraction supérieure à la sienne</a:t>
            </a:r>
            <a:r>
              <a:rPr lang="fr-F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</a:p>
          <a:p>
            <a:pPr algn="just">
              <a:buNone/>
            </a:pPr>
            <a:r>
              <a:rPr lang="fr-F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			</a:t>
            </a:r>
            <a:r>
              <a:rPr lang="fr-FR" sz="29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	</a:t>
            </a:r>
            <a:r>
              <a:rPr lang="fr-FR" sz="2900" dirty="0" smtClean="0">
                <a:solidFill>
                  <a:srgbClr val="FFFF00"/>
                </a:solidFill>
                <a:latin typeface="Comic Sans MS" pitchFamily="66" charset="0"/>
              </a:rPr>
              <a:t>Art 731 Code de C/ce</a:t>
            </a:r>
          </a:p>
          <a:p>
            <a:pPr algn="just">
              <a:buNone/>
            </a:pPr>
            <a:r>
              <a:rPr lang="fr-FR" dirty="0" smtClean="0">
                <a:solidFill>
                  <a:srgbClr val="FFFF00"/>
                </a:solidFill>
                <a:latin typeface="Comic Sans MS" pitchFamily="66" charset="0"/>
              </a:rPr>
              <a:t> 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  <a:t>CONTRÔLE EXCLUSIF</a:t>
            </a:r>
            <a:r>
              <a:rPr lang="fr-FR" sz="32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2800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sz="2800" dirty="0" smtClean="0">
                <a:latin typeface="Comic Sans MS" pitchFamily="66" charset="0"/>
                <a:sym typeface="Wingdings 3"/>
              </a:rPr>
              <a:t></a:t>
            </a:r>
            <a:r>
              <a:rPr lang="fr-FR" sz="2800" dirty="0" smtClean="0">
                <a:latin typeface="Comic Sans MS" pitchFamily="66" charset="0"/>
              </a:rPr>
              <a:t>	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Contrôle de droit.</a:t>
            </a:r>
          </a:p>
          <a:p>
            <a:pPr algn="just">
              <a:buNone/>
            </a:pPr>
            <a:r>
              <a:rPr lang="fr-FR" sz="2800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sz="2800" dirty="0" smtClean="0">
                <a:latin typeface="Comic Sans MS" pitchFamily="66" charset="0"/>
                <a:sym typeface="Wingdings 3"/>
              </a:rPr>
              <a:t></a:t>
            </a:r>
            <a:r>
              <a:rPr lang="fr-FR" sz="2800" dirty="0" smtClean="0">
                <a:latin typeface="Comic Sans MS" pitchFamily="66" charset="0"/>
              </a:rPr>
              <a:t>	</a:t>
            </a:r>
            <a:r>
              <a:rPr lang="fr-F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Contrôle de fait.</a:t>
            </a:r>
          </a:p>
          <a:p>
            <a:pPr algn="just">
              <a:buNone/>
            </a:pPr>
            <a:r>
              <a:rPr lang="fr-FR" sz="2800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sz="2800" dirty="0" smtClean="0">
                <a:latin typeface="Comic Sans MS" pitchFamily="66" charset="0"/>
                <a:sym typeface="Wingdings 3"/>
              </a:rPr>
              <a:t></a:t>
            </a:r>
            <a:r>
              <a:rPr lang="fr-FR" sz="2800" dirty="0" smtClean="0">
                <a:latin typeface="Comic Sans MS" pitchFamily="66" charset="0"/>
              </a:rPr>
              <a:t>	</a:t>
            </a:r>
            <a:r>
              <a:rPr lang="fr-FR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Contrôle contractuel ou statutaire.</a:t>
            </a:r>
          </a:p>
          <a:p>
            <a:pPr algn="just"/>
            <a:endParaRPr lang="fr-FR" sz="28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IAS 11</a:t>
            </a:r>
            <a:b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CONTRÔLE CONJOINT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>
                <a:latin typeface="Comic Sans MS" pitchFamily="66" charset="0"/>
              </a:rPr>
              <a:t>Le contrôle conjoint est le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partage contractuellement convenu </a:t>
            </a:r>
            <a:r>
              <a:rPr lang="fr-FR" dirty="0" smtClean="0">
                <a:latin typeface="Comic Sans MS" pitchFamily="66" charset="0"/>
              </a:rPr>
              <a:t>du contrôle exercé sur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une entreprise </a:t>
            </a:r>
            <a:r>
              <a:rPr lang="fr-FR" dirty="0" smtClean="0">
                <a:latin typeface="Comic Sans MS" pitchFamily="66" charset="0"/>
              </a:rPr>
              <a:t>(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ou une opération</a:t>
            </a:r>
            <a:r>
              <a:rPr lang="fr-FR" dirty="0" smtClean="0">
                <a:latin typeface="Comic Sans MS" pitchFamily="66" charset="0"/>
              </a:rPr>
              <a:t>), qui n’existe que dans le cas où les décisions concernant les activités pertinentes requièrent le </a:t>
            </a:r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consentement unanime des parties partageant le contrôle</a:t>
            </a:r>
            <a:r>
              <a:rPr lang="fr-FR" dirty="0" smtClean="0">
                <a:latin typeface="Comic Sans MS" pitchFamily="66" charset="0"/>
              </a:rPr>
              <a:t>.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94455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CONTRÔLE CONJOINT « 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»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>
                <a:latin typeface="Comic Sans MS" pitchFamily="66" charset="0"/>
              </a:rPr>
              <a:t>Les opérations faites en commun ou les communautés d’intérêt correspondent à un accord contractuel par lequel deux parties ou plus conviennent d’exercer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une activité économique</a:t>
            </a:r>
            <a:r>
              <a:rPr lang="fr-FR" dirty="0" smtClean="0">
                <a:latin typeface="Comic Sans MS" pitchFamily="66" charset="0"/>
              </a:rPr>
              <a:t> sous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contrôle conjoint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just"/>
            <a:r>
              <a:rPr lang="fr-FR" dirty="0" smtClean="0">
                <a:latin typeface="Comic Sans MS" pitchFamily="66" charset="0"/>
              </a:rPr>
              <a:t>L’enregistrement de ces opérations chez chacun des coparticipants dépend des clauses contractuelles et de l’organisation comptable prévue par les coparticipants.   					</a:t>
            </a:r>
            <a:r>
              <a:rPr lang="fr-FR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131-1 Arrêté du 08.07.2008</a:t>
            </a:r>
          </a:p>
          <a:p>
            <a:pPr algn="just"/>
            <a:endParaRPr lang="fr-FR" dirty="0" smtClean="0">
              <a:latin typeface="Comic Sans MS" pitchFamily="66" charset="0"/>
            </a:endParaRP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CONTRÔLE CONJOINT « 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»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>
                <a:latin typeface="Comic Sans MS" pitchFamily="66" charset="0"/>
              </a:rPr>
              <a:t>Lorsque les opérations faites en commun sont effectuées dans le cadre d’une </a:t>
            </a:r>
            <a:r>
              <a:rPr lang="fr-FR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entité séparée </a:t>
            </a:r>
            <a:r>
              <a:rPr lang="fr-FR" dirty="0" smtClean="0">
                <a:latin typeface="Comic Sans MS" pitchFamily="66" charset="0"/>
              </a:rPr>
              <a:t>dans laquelle chaque coparticipant détient une participation,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les coparticipants comptabilisent chacun la quote-part leur revenant dans les actifs, les passifs, le résultat, les charges et les produits et les flux de trésorerie </a:t>
            </a:r>
            <a:r>
              <a:rPr lang="fr-FR" dirty="0" smtClean="0">
                <a:latin typeface="Comic Sans MS" pitchFamily="66" charset="0"/>
              </a:rPr>
              <a:t>de l’entité commune.</a:t>
            </a:r>
          </a:p>
          <a:p>
            <a:pPr algn="just">
              <a:buNone/>
            </a:pPr>
            <a:r>
              <a:rPr lang="fr-FR" sz="1800" dirty="0" smtClean="0">
                <a:latin typeface="Comic Sans MS" pitchFamily="66" charset="0"/>
              </a:rPr>
              <a:t>					    </a:t>
            </a:r>
            <a:r>
              <a:rPr lang="fr-FR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 131.4 Arrêté du 08.07.2008</a:t>
            </a:r>
          </a:p>
          <a:p>
            <a:pPr algn="just"/>
            <a:endParaRPr lang="fr-FR" dirty="0" smtClean="0">
              <a:latin typeface="Comic Sans MS" pitchFamily="66" charset="0"/>
            </a:endParaRP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39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36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HOLDING  &amp;  GROUPE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Compréhension/ stratégies/Définitions/Création par le haut, Création par le bas/ Holding pur Holding impur/</a:t>
            </a:r>
            <a:endParaRPr lang="fr-FR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24064" cy="365125"/>
          </a:xfrm>
        </p:spPr>
        <p:txBody>
          <a:bodyPr/>
          <a:lstStyle/>
          <a:p>
            <a:r>
              <a:rPr lang="fr-FR" sz="1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BOULAHDOUR Yassine </a:t>
            </a:r>
          </a:p>
          <a:p>
            <a:r>
              <a:rPr lang="fr-FR" sz="1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Expert-comptable diplômé d'état</a:t>
            </a:r>
            <a:endParaRPr lang="fr-FR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  <a:t>INFLUENCE  NOTABLE</a:t>
            </a:r>
            <a:b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  <a:t>IAS 28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b="1" dirty="0" smtClean="0">
                <a:solidFill>
                  <a:srgbClr val="FF0066"/>
                </a:solidFill>
                <a:latin typeface="Comic Sans MS" pitchFamily="66" charset="0"/>
              </a:rPr>
              <a:t>Influence  notable</a:t>
            </a:r>
            <a:r>
              <a:rPr lang="fr-FR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est le </a:t>
            </a:r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pouvoir de participer aux décisions de politique financière et opérationnelle </a:t>
            </a:r>
            <a:r>
              <a:rPr lang="fr-FR" dirty="0" smtClean="0">
                <a:latin typeface="Comic Sans MS" pitchFamily="66" charset="0"/>
              </a:rPr>
              <a:t>de l’entreprise détenue (appelée 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« entité associée ») </a:t>
            </a:r>
            <a:r>
              <a:rPr lang="fr-FR" dirty="0" smtClean="0">
                <a:latin typeface="Comic Sans MS" pitchFamily="66" charset="0"/>
              </a:rPr>
              <a:t>sans toutefois exercer un contrôle ou un contrôle conjoint sur ces politiques. </a:t>
            </a:r>
          </a:p>
          <a:p>
            <a:pPr algn="just">
              <a:buNone/>
            </a:pPr>
            <a:endParaRPr lang="fr-FR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ENTITÉ ASSOCIÉE</a:t>
            </a:r>
            <a: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fr-FR" sz="3200" b="1" dirty="0" err="1" smtClean="0">
                <a:solidFill>
                  <a:srgbClr val="FF0000"/>
                </a:solidFill>
                <a:latin typeface="Comic Sans MS" pitchFamily="66" charset="0"/>
              </a:rPr>
              <a:t>SCF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fr-FR" b="1" dirty="0">
                <a:solidFill>
                  <a:srgbClr val="FF0000"/>
                </a:solidFill>
                <a:latin typeface="Comic Sans MS" pitchFamily="66" charset="0"/>
              </a:rPr>
              <a:t>INFLUENCE NOTABLE-SCF </a:t>
            </a:r>
            <a:endParaRPr lang="fr-FR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Une entité associée est une entité dans laquelle l’entité </a:t>
            </a:r>
            <a:r>
              <a:rPr lang="fr-FR" dirty="0" err="1" smtClean="0">
                <a:latin typeface="Comic Sans MS" pitchFamily="66" charset="0"/>
              </a:rPr>
              <a:t>consolidante</a:t>
            </a:r>
            <a:r>
              <a:rPr lang="fr-FR" dirty="0" smtClean="0">
                <a:latin typeface="Comic Sans MS" pitchFamily="66" charset="0"/>
              </a:rPr>
              <a:t> exerce une influence notable et qui n.est </a:t>
            </a:r>
            <a:r>
              <a:rPr lang="fr-FR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ni une filiale, ni une entité constituée dans le cadre d’opérations faites en commun.</a:t>
            </a:r>
          </a:p>
          <a:p>
            <a:pPr algn="just">
              <a:buNone/>
            </a:pPr>
            <a:r>
              <a:rPr lang="fr-FR" b="1" dirty="0" smtClean="0">
                <a:solidFill>
                  <a:srgbClr val="FF0066"/>
                </a:solidFill>
                <a:latin typeface="Comic Sans MS" pitchFamily="66" charset="0"/>
              </a:rPr>
              <a:t>L’influence notable</a:t>
            </a:r>
            <a:r>
              <a:rPr lang="fr-FR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est présumée exister dans les cas suivants :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* détention (directe ou indirecte) de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20% ou plus des droits de vote ;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*  représentation dans les organes dirigeants ;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* 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participation au processus d’élaboration des politiques  stratégiques ;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*  transactions d’importance significative, échange d’informations techniques essentielles ou échange de cadres et de dirigeants.</a:t>
            </a:r>
          </a:p>
          <a:p>
            <a:pPr algn="just"/>
            <a:endParaRPr lang="fr-FR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sz="2900" i="1" dirty="0" smtClean="0">
                <a:solidFill>
                  <a:srgbClr val="C00000"/>
                </a:solidFill>
                <a:latin typeface="Comic Sans MS" pitchFamily="66" charset="0"/>
              </a:rPr>
              <a:t>					Art 132.11 Arrêté du 26.07.2008</a:t>
            </a:r>
            <a:endParaRPr lang="fr-FR" sz="2900" i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MÉTHODES DE CONSOLIDATION</a:t>
            </a: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722293"/>
              </p:ext>
            </p:extLst>
          </p:nvPr>
        </p:nvGraphicFramePr>
        <p:xfrm>
          <a:off x="457200" y="1600200"/>
          <a:ext cx="8229600" cy="4205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726"/>
                <a:gridCol w="3214710"/>
                <a:gridCol w="2543164"/>
              </a:tblGrid>
              <a:tr h="96690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Relation</a:t>
                      </a:r>
                      <a:endParaRPr lang="fr-FR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Normes</a:t>
                      </a:r>
                      <a:r>
                        <a:rPr lang="fr-FR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fr-FR" baseline="0" dirty="0" err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IFRS</a:t>
                      </a:r>
                      <a:endParaRPr lang="fr-FR" baseline="0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&amp;</a:t>
                      </a:r>
                    </a:p>
                    <a:p>
                      <a:pPr algn="ctr"/>
                      <a:r>
                        <a:rPr lang="fr-FR" baseline="0" dirty="0" err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SCF</a:t>
                      </a:r>
                      <a:r>
                        <a:rPr lang="fr-FR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 ‘Art41 décret08-156’</a:t>
                      </a:r>
                      <a:endParaRPr lang="fr-FR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Règles antérieures</a:t>
                      </a:r>
                      <a:endParaRPr lang="fr-FR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96690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Contrôle</a:t>
                      </a:r>
                      <a:r>
                        <a:rPr lang="fr-FR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 exclusif</a:t>
                      </a:r>
                      <a:endParaRPr lang="fr-F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Consolidation</a:t>
                      </a:r>
                      <a:endParaRPr lang="fr-F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Intégration globale</a:t>
                      </a:r>
                      <a:endParaRPr lang="fr-F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96690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Contrôle conjoint</a:t>
                      </a:r>
                      <a:endParaRPr lang="fr-FR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MEQ</a:t>
                      </a:r>
                      <a:r>
                        <a:rPr lang="fr-FR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   </a:t>
                      </a:r>
                    </a:p>
                    <a:p>
                      <a:pPr algn="ctr"/>
                      <a:r>
                        <a:rPr lang="fr-FR" strike="sng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(</a:t>
                      </a:r>
                      <a:r>
                        <a:rPr lang="fr-FR" strike="sngStrike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SCF</a:t>
                      </a:r>
                      <a:r>
                        <a:rPr lang="fr-FR" strike="sng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)</a:t>
                      </a:r>
                      <a:endParaRPr lang="fr-FR" strike="sngStrike" dirty="0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Intégration</a:t>
                      </a:r>
                      <a:r>
                        <a:rPr lang="fr-FR" baseline="0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 proportionnelle</a:t>
                      </a:r>
                      <a:endParaRPr lang="fr-FR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30433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Influence notable</a:t>
                      </a:r>
                      <a:endParaRPr lang="fr-FR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MEQ</a:t>
                      </a:r>
                      <a:endParaRPr lang="fr-FR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MEQ</a:t>
                      </a:r>
                      <a:endParaRPr lang="fr-FR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22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MÉTHODES DE CONSOLIDATION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 smtClean="0">
                <a:latin typeface="Comic Sans MS" pitchFamily="66" charset="0"/>
              </a:rPr>
              <a:t>Les entités…….., établissent des comptes consolidés ou des comptes combinés </a:t>
            </a:r>
            <a:r>
              <a:rPr lang="fr-FR" b="1" dirty="0" smtClean="0">
                <a:latin typeface="Comic Sans MS" pitchFamily="66" charset="0"/>
              </a:rPr>
              <a:t>suivant la </a:t>
            </a: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méthode de l’intégration globale</a:t>
            </a:r>
            <a:r>
              <a:rPr lang="fr-FR" b="1" dirty="0" smtClean="0">
                <a:latin typeface="Comic Sans MS" pitchFamily="66" charset="0"/>
              </a:rPr>
              <a:t> et la </a:t>
            </a: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méthode de la mise en équivalence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</a:p>
          <a:p>
            <a:pPr algn="just">
              <a:buNone/>
            </a:pPr>
            <a:r>
              <a:rPr lang="fr-FR" sz="2000" b="1" dirty="0" smtClean="0">
                <a:latin typeface="Comic Sans MS" pitchFamily="66" charset="0"/>
              </a:rPr>
              <a:t>		    </a:t>
            </a:r>
            <a:r>
              <a:rPr lang="fr-FR" sz="2000" b="1" dirty="0" smtClean="0">
                <a:solidFill>
                  <a:srgbClr val="7030A0"/>
                </a:solidFill>
                <a:latin typeface="Comic Sans MS" pitchFamily="66" charset="0"/>
              </a:rPr>
              <a:t>Décret exécutif n</a:t>
            </a: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° </a:t>
            </a:r>
            <a:r>
              <a:rPr lang="fr-FR" sz="2000" b="1" dirty="0" smtClean="0">
                <a:solidFill>
                  <a:srgbClr val="7030A0"/>
                </a:solidFill>
                <a:latin typeface="Comic Sans MS" pitchFamily="66" charset="0"/>
              </a:rPr>
              <a:t>08-156 du 26 mai 2008 -</a:t>
            </a: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 Art. 41</a:t>
            </a:r>
          </a:p>
          <a:p>
            <a:pPr algn="just">
              <a:buNone/>
            </a:pPr>
            <a:endParaRPr lang="fr-FR" sz="2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3214710"/>
          </a:xfrm>
        </p:spPr>
        <p:txBody>
          <a:bodyPr>
            <a:normAutofit/>
          </a:bodyPr>
          <a:lstStyle/>
          <a:p>
            <a:r>
              <a:rPr lang="fr-FR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DEMARCHE DE LA CONSOLIDATION</a:t>
            </a:r>
            <a: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endParaRPr lang="fr-FR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  <a:sym typeface="Wingdings 3"/>
              </a:rPr>
              <a:t>.</a:t>
            </a:r>
            <a:r>
              <a:rPr lang="fr-FR" dirty="0" smtClean="0">
                <a:latin typeface="Comic Sans MS" pitchFamily="66" charset="0"/>
              </a:rPr>
              <a:t> 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fr-FR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DEMARCHE DE LA CONSOLIDATION</a:t>
            </a:r>
            <a: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  <a:sym typeface="Wingdings 3"/>
              </a:rPr>
              <a:t></a:t>
            </a:r>
            <a:r>
              <a:rPr lang="fr-FR" dirty="0" smtClean="0">
                <a:latin typeface="Comic Sans MS" pitchFamily="66" charset="0"/>
              </a:rPr>
              <a:t>	L’objectif essentiel de toute  consolidation est de </a:t>
            </a:r>
            <a:r>
              <a:rPr lang="fr-FR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substituer au coût historique des titres de participations dans la SM la valeur  patrimoniale correspondante  de la filiale</a:t>
            </a:r>
            <a:r>
              <a:rPr lang="fr-FR" dirty="0" smtClean="0">
                <a:latin typeface="Comic Sans MS" pitchFamily="66" charset="0"/>
              </a:rPr>
              <a:t>,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ajustée en fonction des normes de consolidation 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  <a:t>INTEGRATION GLOBALE.</a:t>
            </a:r>
            <a:r>
              <a:rPr lang="fr-FR" sz="32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32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4811715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  <a:sym typeface="Wingdings 3"/>
              </a:rPr>
              <a:t>	</a:t>
            </a:r>
            <a:r>
              <a:rPr lang="fr-FR" dirty="0" smtClean="0">
                <a:latin typeface="Comic Sans MS" pitchFamily="66" charset="0"/>
              </a:rPr>
              <a:t>	</a:t>
            </a:r>
            <a:r>
              <a:rPr lang="fr-FR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L’intégration globale </a:t>
            </a:r>
            <a:r>
              <a:rPr lang="fr-FR" dirty="0" smtClean="0">
                <a:latin typeface="Comic Sans MS" pitchFamily="66" charset="0"/>
              </a:rPr>
              <a:t>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Seule  méthode complète de consolidation 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  <a:sym typeface="Wingdings 3"/>
              </a:rPr>
              <a:t>	</a:t>
            </a:r>
            <a:r>
              <a:rPr lang="fr-FR" dirty="0" smtClean="0">
                <a:latin typeface="Comic Sans MS" pitchFamily="66" charset="0"/>
              </a:rPr>
              <a:t>	En  remplacement des titres de participation sont 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intégrés 100% </a:t>
            </a:r>
            <a:r>
              <a:rPr lang="fr-FR" dirty="0" smtClean="0">
                <a:latin typeface="Comic Sans MS" pitchFamily="66" charset="0"/>
              </a:rPr>
              <a:t>des éléments d’actif et de passif, des produits et des charges des sociétés contrôlées de façon exclusive.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  <a:r>
              <a:rPr lang="fr-FR" dirty="0" smtClean="0">
                <a:latin typeface="Comic Sans MS" pitchFamily="66" charset="0"/>
                <a:sym typeface="Wingdings 3"/>
              </a:rPr>
              <a:t>	</a:t>
            </a:r>
            <a:r>
              <a:rPr lang="fr-FR" dirty="0" smtClean="0">
                <a:latin typeface="Comic Sans MS" pitchFamily="66" charset="0"/>
              </a:rPr>
              <a:t>	Ce cumul nécessite des corrections.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  <a:sym typeface="Wingdings 3"/>
              </a:rPr>
              <a:t>	</a:t>
            </a:r>
            <a:r>
              <a:rPr lang="fr-FR" dirty="0" smtClean="0">
                <a:latin typeface="Comic Sans MS" pitchFamily="66" charset="0"/>
              </a:rPr>
              <a:t>	Les capitaux propres et le résultat sont répartis entre les intérêts de la sociétés </a:t>
            </a:r>
            <a:r>
              <a:rPr lang="fr-FR" dirty="0" err="1" smtClean="0">
                <a:latin typeface="Comic Sans MS" pitchFamily="66" charset="0"/>
              </a:rPr>
              <a:t>consolidante</a:t>
            </a:r>
            <a:r>
              <a:rPr lang="fr-FR" dirty="0" smtClean="0">
                <a:latin typeface="Comic Sans MS" pitchFamily="66" charset="0"/>
              </a:rPr>
              <a:t> et les intérêts  des autres  actionnaires, dits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«  intérêts minoritaires ».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  <a:t>MISE  EN ÉQUIVALENCE</a:t>
            </a:r>
            <a:b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« </a:t>
            </a:r>
            <a:r>
              <a:rPr lang="fr-FR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Equity</a:t>
            </a: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acounting</a:t>
            </a: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»</a:t>
            </a: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fr-FR" dirty="0" smtClean="0">
                <a:latin typeface="Comic Sans MS" pitchFamily="66" charset="0"/>
              </a:rPr>
              <a:t>Le coût historique des titres de participation est remplacé à la date de la consolidation par une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valeur calculée, équivalente au pourcentage des capitaux propres de la filiale.</a:t>
            </a:r>
          </a:p>
          <a:p>
            <a:pPr algn="just">
              <a:buNone/>
            </a:pPr>
            <a:endParaRPr lang="fr-FR" dirty="0" smtClean="0">
              <a:latin typeface="Comic Sans MS" pitchFamily="66" charset="0"/>
            </a:endParaRP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</a:t>
            </a:r>
            <a:r>
              <a:rPr lang="fr-FR" dirty="0" smtClean="0">
                <a:latin typeface="Comic Sans MS" pitchFamily="66" charset="0"/>
              </a:rPr>
              <a:t>	La valeur comptable du titre est remplacée par la valeur  du titre 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«  mis  en équivalence  » .</a:t>
            </a:r>
            <a:endParaRPr lang="fr-FR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</a:t>
            </a:r>
            <a:r>
              <a:rPr lang="fr-FR" dirty="0" smtClean="0">
                <a:latin typeface="Comic Sans MS" pitchFamily="66" charset="0"/>
              </a:rPr>
              <a:t>	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Les postes du bilan de la société n’apparaissent pas. </a:t>
            </a:r>
          </a:p>
          <a:p>
            <a:pPr algn="just">
              <a:buNone/>
            </a:pP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</a:t>
            </a: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</a:t>
            </a:r>
            <a:r>
              <a:rPr lang="fr-FR" dirty="0" smtClean="0">
                <a:latin typeface="Comic Sans MS" pitchFamily="66" charset="0"/>
              </a:rPr>
              <a:t>	Dans le bilan consolidé, le poste titres mis en équivalence représente la valeur comptable  des titres de participation de la société à la date de la consolidation .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MISE EN EQUIVALENCE .</a:t>
            </a:r>
            <a: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pPr algn="just"/>
            <a:endParaRPr lang="fr-FR" dirty="0" smtClean="0">
              <a:latin typeface="Comic Sans MS" pitchFamily="66" charset="0"/>
            </a:endParaRP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</a:t>
            </a:r>
            <a:r>
              <a:rPr lang="fr-FR" dirty="0" smtClean="0">
                <a:latin typeface="Comic Sans MS" pitchFamily="66" charset="0"/>
              </a:rPr>
              <a:t>	Plus  qu’une  méthode de consolidation,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mise  en équivalence est une méthode d’évaluation des titres.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lvl="0" algn="just"/>
            <a:r>
              <a:rPr lang="fr-FR" dirty="0" smtClean="0">
                <a:latin typeface="Comic Sans MS" pitchFamily="66" charset="0"/>
              </a:rPr>
              <a:t>Consiste  à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substituer dans le bilan de la société mère à la valeur comptable des titres, la quote-part des capitaux propres ( y compris le résultat ) </a:t>
            </a:r>
            <a:r>
              <a:rPr lang="fr-FR" dirty="0" smtClean="0">
                <a:latin typeface="Comic Sans MS" pitchFamily="66" charset="0"/>
              </a:rPr>
              <a:t>déterminés d’après les règles de consolidation de la société à laquelle ils sont «  équivalents  »  à la date de la consolidation. </a:t>
            </a:r>
          </a:p>
          <a:p>
            <a:pPr lvl="0" algn="just"/>
            <a:endParaRPr lang="fr-FR" dirty="0" smtClean="0">
              <a:latin typeface="Comic Sans MS" pitchFamily="66" charset="0"/>
            </a:endParaRPr>
          </a:p>
          <a:p>
            <a:pPr lvl="0" algn="just"/>
            <a:r>
              <a:rPr lang="fr-F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différence  entre cette quote-part de capitaux propres et le coût  d’acquisition est portée dans les réserves et le résultat consolidé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MISE EN EQUIVALENCE - 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Dans le cadre de l’établissement de comptes consolidés, les participations dans les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entités associées </a:t>
            </a:r>
            <a:r>
              <a:rPr lang="fr-FR" dirty="0" smtClean="0">
                <a:latin typeface="Comic Sans MS" pitchFamily="66" charset="0"/>
              </a:rPr>
              <a:t>sont comptabilisées selon la méthode de mise en équivalence qui consiste :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. </a:t>
            </a:r>
            <a:r>
              <a:rPr lang="fr-FR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Au niveau de l’actif du bilan consolidé ;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* à substituer à la valeur comptable des titres la part qu.ils représentent dans les capitaux propres et le résultat de l’entité associée ;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* à imputer l’écart ainsi dégagé aux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réserves consolidées </a:t>
            </a:r>
            <a:r>
              <a:rPr lang="fr-FR" dirty="0" smtClean="0">
                <a:latin typeface="Comic Sans MS" pitchFamily="66" charset="0"/>
              </a:rPr>
              <a:t>et au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résultat consolidé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.</a:t>
            </a:r>
            <a:r>
              <a:rPr lang="fr-FR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Au niveau du compte de résultat consolidé </a:t>
            </a:r>
            <a:r>
              <a:rPr lang="fr-FR" dirty="0" smtClean="0">
                <a:latin typeface="Comic Sans MS" pitchFamily="66" charset="0"/>
              </a:rPr>
              <a:t>: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* à présenter sous une rubrique particulière la 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part du groupe dans le résultat de l’entité associée ;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* à prendre en compte dans le calcul du résultat consolidé cette part du groupe dans le résultat de l’entité associée.</a:t>
            </a:r>
          </a:p>
          <a:p>
            <a:pPr algn="just">
              <a:buNone/>
            </a:pPr>
            <a:r>
              <a:rPr lang="fr-FR" i="1" dirty="0" smtClean="0">
                <a:solidFill>
                  <a:srgbClr val="C00000"/>
                </a:solidFill>
                <a:latin typeface="Comic Sans MS" pitchFamily="66" charset="0"/>
              </a:rPr>
              <a:t>					</a:t>
            </a:r>
            <a:r>
              <a:rPr lang="fr-FR" sz="29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Art 132.12 Arrêté du 26.07.2008</a:t>
            </a:r>
            <a:endParaRPr lang="fr-FR" sz="2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49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36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HOLDING  &amp;  GROUPE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Notions juridiques/Réglementation fiscale/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/Code de commerce/</a:t>
            </a:r>
            <a:endParaRPr lang="fr-FR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INTEGRATION PROPORTIONNELLE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800" dirty="0" smtClean="0">
                <a:latin typeface="Comic Sans MS" pitchFamily="66" charset="0"/>
                <a:sym typeface="Wingdings 3"/>
              </a:rPr>
              <a:t></a:t>
            </a:r>
            <a:r>
              <a:rPr lang="fr-FR" sz="2800" dirty="0" smtClean="0">
                <a:latin typeface="Comic Sans MS" pitchFamily="66" charset="0"/>
              </a:rPr>
              <a:t>	L’intégration proportionnelle consiste à ne  retenir que 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fraction représentative des intérêts de la société mère </a:t>
            </a:r>
            <a:r>
              <a:rPr lang="fr-FR" sz="2800" dirty="0" smtClean="0">
                <a:latin typeface="Comic Sans MS" pitchFamily="66" charset="0"/>
              </a:rPr>
              <a:t>dans les éléments d’actif et de passif, de charges et de produits à intégrer dans les comptes. </a:t>
            </a:r>
          </a:p>
          <a:p>
            <a:pPr algn="just"/>
            <a:r>
              <a:rPr lang="fr-FR" sz="2800" dirty="0" smtClean="0">
                <a:latin typeface="Comic Sans MS" pitchFamily="66" charset="0"/>
                <a:sym typeface="Wingdings 3"/>
              </a:rPr>
              <a:t></a:t>
            </a:r>
            <a:r>
              <a:rPr lang="fr-FR" sz="2800" dirty="0" smtClean="0">
                <a:latin typeface="Comic Sans MS" pitchFamily="66" charset="0"/>
              </a:rPr>
              <a:t>	Aucun minoritaire n’apparaît. </a:t>
            </a:r>
          </a:p>
          <a:p>
            <a:pPr algn="just"/>
            <a:r>
              <a:rPr lang="fr-FR" sz="2800" dirty="0" smtClean="0">
                <a:latin typeface="Comic Sans MS" pitchFamily="66" charset="0"/>
                <a:sym typeface="Wingdings 3"/>
              </a:rPr>
              <a:t></a:t>
            </a:r>
            <a:r>
              <a:rPr lang="fr-FR" sz="2800" dirty="0" smtClean="0">
                <a:latin typeface="Comic Sans MS" pitchFamily="66" charset="0"/>
              </a:rPr>
              <a:t>	Ce  cumul des comptes nécessite des corrections.</a:t>
            </a:r>
          </a:p>
          <a:p>
            <a:pPr algn="just"/>
            <a:endParaRPr lang="fr-FR" sz="28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68742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METHODOLOGIE GENERALE </a:t>
            </a:r>
            <a:b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 LA CONSOLIDATION </a:t>
            </a: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.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CHOIX METHODOLOGIQUES</a:t>
            </a:r>
            <a: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2400" b="1" dirty="0" smtClean="0">
                <a:latin typeface="Comic Sans MS" pitchFamily="66" charset="0"/>
              </a:rPr>
              <a:t>		</a:t>
            </a:r>
            <a:endParaRPr lang="fr-FR" sz="24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sz="2400" b="1" dirty="0" smtClean="0">
                <a:latin typeface="Comic Sans MS" pitchFamily="66" charset="0"/>
              </a:rPr>
              <a:t> </a:t>
            </a:r>
            <a:endParaRPr lang="fr-FR" sz="24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sz="2400" b="1" dirty="0" smtClean="0">
                <a:latin typeface="Comic Sans MS" pitchFamily="66" charset="0"/>
              </a:rPr>
              <a:t> 	-  CONSOLIDATION DIRECTE OU PAR PALIERS </a:t>
            </a:r>
            <a:endParaRPr lang="fr-FR" sz="24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sz="2400" b="1" dirty="0" smtClean="0">
                <a:latin typeface="Comic Sans MS" pitchFamily="66" charset="0"/>
              </a:rPr>
              <a:t> </a:t>
            </a:r>
            <a:endParaRPr lang="fr-FR" sz="24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sz="2400" b="1" dirty="0" smtClean="0">
                <a:latin typeface="Comic Sans MS" pitchFamily="66" charset="0"/>
              </a:rPr>
              <a:t> </a:t>
            </a:r>
            <a:endParaRPr lang="fr-FR" sz="24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sz="2400" b="1" dirty="0" smtClean="0">
                <a:latin typeface="Comic Sans MS" pitchFamily="66" charset="0"/>
              </a:rPr>
              <a:t>	-  ECRITURES  DOUBLES OU QUADRUPLES.</a:t>
            </a:r>
            <a:endParaRPr lang="fr-FR" sz="2400" dirty="0" smtClean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METHODOLOGIE GENERALE DE LA CONSOLIDATION DE COMPTES DE GROUPE. </a:t>
            </a: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Travaux  Préalables.</a:t>
            </a:r>
            <a:endParaRPr lang="fr-FR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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Première étape :</a:t>
            </a:r>
            <a:r>
              <a:rPr lang="fr-FR" b="1" dirty="0" smtClean="0"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l’organigramme du groupe .</a:t>
            </a:r>
          </a:p>
          <a:p>
            <a:pPr algn="just"/>
            <a:r>
              <a:rPr lang="fr-FR" b="1" dirty="0" smtClean="0">
                <a:latin typeface="Comic Sans MS" pitchFamily="66" charset="0"/>
              </a:rPr>
              <a:t> </a:t>
            </a:r>
            <a:r>
              <a:rPr lang="fr-F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</a:t>
            </a:r>
            <a:r>
              <a:rPr lang="fr-F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Deuxième  étape :</a:t>
            </a:r>
            <a:r>
              <a:rPr lang="fr-FR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le tableau des méthodes. </a:t>
            </a:r>
          </a:p>
          <a:p>
            <a:pPr algn="just"/>
            <a:r>
              <a:rPr lang="fr-FR" b="1" dirty="0" smtClean="0">
                <a:latin typeface="Comic Sans MS" pitchFamily="66" charset="0"/>
              </a:rPr>
              <a:t> </a:t>
            </a:r>
            <a:r>
              <a:rPr lang="fr-F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</a:t>
            </a:r>
            <a:r>
              <a:rPr lang="fr-F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Troisième étape </a:t>
            </a:r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</a:t>
            </a:r>
            <a:r>
              <a:rPr lang="fr-FR" dirty="0" smtClean="0">
                <a:latin typeface="Comic Sans MS" pitchFamily="66" charset="0"/>
              </a:rPr>
              <a:t>  le périmètre de consolidation .</a:t>
            </a:r>
          </a:p>
          <a:p>
            <a:pPr algn="just"/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 3"/>
              </a:rPr>
              <a:t>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Quatrième étape :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le calcul des écarts de périmètre consolidation .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  <a:t>ORGANIGRAMME GROUPE CONDOR. </a:t>
            </a:r>
            <a:r>
              <a:rPr lang="fr-FR" sz="31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31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b="1" dirty="0" smtClean="0"/>
              <a:t> 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54</a:t>
            </a:fld>
            <a:endParaRPr lang="fr-FR"/>
          </a:p>
        </p:txBody>
      </p:sp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357159" y="1568450"/>
          <a:ext cx="8286808" cy="4718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8" name="Document" r:id="rId4" imgW="5857460" imgH="3719693" progId="Word.Document.12">
                  <p:embed/>
                </p:oleObj>
              </mc:Choice>
              <mc:Fallback>
                <p:oleObj name="Document" r:id="rId4" imgW="5857460" imgH="3719693" progId="Word.Document.12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9" y="1568450"/>
                        <a:ext cx="8286808" cy="47180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METHODOLOGIE GENERALE DE LA CONSOLIDATION DE COMPTES DE GROUPE. </a:t>
            </a: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b="1" dirty="0" smtClean="0">
                <a:latin typeface="Comic Sans MS" pitchFamily="66" charset="0"/>
              </a:rPr>
              <a:t> </a:t>
            </a:r>
            <a:r>
              <a:rPr lang="fr-FR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Deuxième  étape :</a:t>
            </a:r>
            <a:r>
              <a:rPr lang="fr-FR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Elaborer le tableau des méthodes. </a:t>
            </a:r>
          </a:p>
          <a:p>
            <a:pPr algn="just">
              <a:buNone/>
            </a:pPr>
            <a:endParaRPr lang="fr-FR" dirty="0" smtClean="0">
              <a:latin typeface="Comic Sans MS" pitchFamily="66" charset="0"/>
            </a:endParaRP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</a:t>
            </a:r>
            <a:r>
              <a:rPr lang="fr-FR" dirty="0" smtClean="0">
                <a:latin typeface="Comic Sans MS" pitchFamily="66" charset="0"/>
              </a:rPr>
              <a:t>	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Tableau récapitulatif des pourcentages de contrôle </a:t>
            </a:r>
            <a:r>
              <a:rPr lang="fr-FR" dirty="0" smtClean="0">
                <a:latin typeface="Comic Sans MS" pitchFamily="66" charset="0"/>
              </a:rPr>
              <a:t>détenus par la société mère dans l’ensemble des sociétés du groupe.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</a:t>
            </a:r>
            <a:r>
              <a:rPr lang="fr-FR" dirty="0" smtClean="0">
                <a:latin typeface="Comic Sans MS" pitchFamily="66" charset="0"/>
              </a:rPr>
              <a:t>	Permet de choisir rapidement les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méthodes de consolidation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METHODOLOGIE GENERALE DE LA CONSOLIDATION DE COMPTES DE GROUPE.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fr-FR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Troisième étape </a:t>
            </a:r>
            <a:r>
              <a:rPr lang="fr-FR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 </a:t>
            </a:r>
            <a:r>
              <a:rPr lang="fr-FR" dirty="0" smtClean="0">
                <a:latin typeface="Comic Sans MS" pitchFamily="66" charset="0"/>
              </a:rPr>
              <a:t> Tracer le périmètre de consolidation .</a:t>
            </a:r>
          </a:p>
          <a:p>
            <a:pPr algn="just">
              <a:buNone/>
            </a:pPr>
            <a:endParaRPr lang="fr-FR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</a:t>
            </a:r>
            <a:r>
              <a:rPr lang="fr-FR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 périmètre de consolidation :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	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Représentation schématique</a:t>
            </a:r>
            <a:r>
              <a:rPr lang="fr-FR" dirty="0" smtClean="0">
                <a:latin typeface="Comic Sans MS" pitchFamily="66" charset="0"/>
              </a:rPr>
              <a:t>  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	Fait apparaître les </a:t>
            </a:r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sociétés à consolider.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	Fait apparaître les </a:t>
            </a:r>
            <a:r>
              <a:rPr lang="fr-FR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méthodes utilisées </a:t>
            </a:r>
            <a:r>
              <a:rPr lang="fr-FR" dirty="0" smtClean="0">
                <a:latin typeface="Comic Sans MS" pitchFamily="66" charset="0"/>
              </a:rPr>
              <a:t>pour chacune 	d’elles.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A la différence de l’organigramme du groupe, 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les sociétés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exclues du périmètre </a:t>
            </a:r>
            <a:r>
              <a:rPr lang="fr-FR" dirty="0" smtClean="0">
                <a:latin typeface="Comic Sans MS" pitchFamily="66" charset="0"/>
              </a:rPr>
              <a:t>ne sont pas représentées dans ce schéma, 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les 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sociétés en intégration proportionnelle </a:t>
            </a:r>
            <a:r>
              <a:rPr lang="fr-FR" dirty="0" smtClean="0">
                <a:latin typeface="Comic Sans MS" pitchFamily="66" charset="0"/>
              </a:rPr>
              <a:t>sont représentées à la frontière de l’ensemble ainsi constitué .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METHODOLOGIE GENERALE DE LA CONSOLIDATION DE COMPTES DE GROUPE. </a:t>
            </a: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Quatrième étape 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Calcul des écarts de première consolidation 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dirty="0" smtClean="0">
                <a:latin typeface="Comic Sans MS" pitchFamily="66" charset="0"/>
              </a:rPr>
              <a:t>Lors de la première consolidation d’une société entrant dans le périmètre. Calculer extra-</a:t>
            </a:r>
            <a:r>
              <a:rPr lang="fr-FR" dirty="0" err="1" smtClean="0">
                <a:latin typeface="Comic Sans MS" pitchFamily="66" charset="0"/>
              </a:rPr>
              <a:t>comptablement</a:t>
            </a:r>
            <a:r>
              <a:rPr lang="fr-FR" dirty="0" smtClean="0">
                <a:latin typeface="Comic Sans MS" pitchFamily="66" charset="0"/>
              </a:rPr>
              <a:t> l’écart de première consolidation.</a:t>
            </a:r>
          </a:p>
          <a:p>
            <a:pPr algn="just">
              <a:buNone/>
            </a:pPr>
            <a:endParaRPr lang="fr-FR" dirty="0" smtClean="0">
              <a:latin typeface="Comic Sans MS" pitchFamily="66" charset="0"/>
            </a:endParaRPr>
          </a:p>
          <a:p>
            <a:pPr algn="just"/>
            <a:r>
              <a:rPr lang="fr-FR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L’écart de première consolidation : </a:t>
            </a:r>
            <a:r>
              <a:rPr lang="fr-FR" dirty="0" smtClean="0">
                <a:latin typeface="Comic Sans MS" pitchFamily="66" charset="0"/>
              </a:rPr>
              <a:t>Différence constatée lors de l’entrée d’une entreprise dans le périmètre de consolidation entre le coût  d’acquisition  de ses titres et la part de l’entreprise détentrice dans ses  capitaux propres, y compris le résultat de l’exercice acquis à cette  date. 						</a:t>
            </a:r>
          </a:p>
          <a:p>
            <a:pPr algn="just"/>
            <a:r>
              <a:rPr lang="fr-FR" dirty="0" smtClean="0">
                <a:latin typeface="Comic Sans MS" pitchFamily="66" charset="0"/>
              </a:rPr>
              <a:t>« Les capitaux propres sont ceux qui apparaissent après    que des reclassements et des retraitements aient été effectués … » 	       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0180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PROCESSUS DE CONSOLIDATION </a:t>
            </a: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000" dirty="0" smtClean="0">
                <a:latin typeface="Comic Sans MS" pitchFamily="66" charset="0"/>
              </a:rPr>
              <a:t>  </a:t>
            </a:r>
          </a:p>
          <a:p>
            <a:pPr>
              <a:buNone/>
            </a:pPr>
            <a:r>
              <a:rPr lang="fr-FR" sz="2000" dirty="0" smtClean="0">
                <a:latin typeface="Comic Sans MS" pitchFamily="66" charset="0"/>
              </a:rPr>
              <a:t> </a:t>
            </a:r>
            <a:r>
              <a:rPr lang="fr-FR" sz="2000" b="1" dirty="0" smtClean="0">
                <a:latin typeface="Comic Sans MS" pitchFamily="66" charset="0"/>
              </a:rPr>
              <a:t> 	</a:t>
            </a:r>
            <a:endParaRPr lang="fr-FR" sz="20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Comic Sans MS" pitchFamily="66" charset="0"/>
              </a:rPr>
              <a:t>PROCESSUS DE CONSOLIDATION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endParaRPr lang="fr-FR" dirty="0" smtClean="0">
              <a:latin typeface="Comic Sans MS" pitchFamily="66" charset="0"/>
            </a:endParaRPr>
          </a:p>
          <a:p>
            <a:pPr algn="just"/>
            <a:r>
              <a:rPr lang="fr-FR" dirty="0" smtClean="0">
                <a:latin typeface="Comic Sans MS" pitchFamily="66" charset="0"/>
              </a:rPr>
              <a:t>Les travaux comptables de consolidation  s’organisent en deux grandes étapes :</a:t>
            </a:r>
          </a:p>
          <a:p>
            <a:pPr algn="just">
              <a:buNone/>
            </a:pPr>
            <a:r>
              <a:rPr lang="fr-FR" b="1" dirty="0" smtClean="0">
                <a:latin typeface="Comic Sans MS" pitchFamily="66" charset="0"/>
              </a:rPr>
              <a:t> </a:t>
            </a:r>
            <a:endParaRPr lang="fr-FR" dirty="0" smtClean="0">
              <a:latin typeface="Comic Sans MS" pitchFamily="66" charset="0"/>
            </a:endParaRPr>
          </a:p>
          <a:p>
            <a:pPr algn="just"/>
            <a:r>
              <a:rPr lang="fr-FR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Première étape :</a:t>
            </a:r>
          </a:p>
          <a:p>
            <a:pPr algn="just"/>
            <a:r>
              <a:rPr lang="fr-FR" b="1" dirty="0" smtClean="0">
                <a:latin typeface="Comic Sans MS" pitchFamily="66" charset="0"/>
              </a:rPr>
              <a:t>Travaux de Pré-consolidation. </a:t>
            </a:r>
            <a:endParaRPr lang="fr-FR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Deuxième étape :</a:t>
            </a:r>
          </a:p>
          <a:p>
            <a:pPr algn="just"/>
            <a:r>
              <a:rPr lang="fr-FR" b="1" dirty="0" smtClean="0">
                <a:latin typeface="Comic Sans MS" pitchFamily="66" charset="0"/>
              </a:rPr>
              <a:t>Travaux de consolidation proprement dits.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59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SOCIÉTÉ HOLDING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Code de </a:t>
            </a:r>
            <a:r>
              <a:rPr lang="fr-FR" u="sng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cce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: </a:t>
            </a:r>
            <a:r>
              <a:rPr lang="fr-FR" dirty="0" smtClean="0">
                <a:latin typeface="Comic Sans MS" pitchFamily="66" charset="0"/>
              </a:rPr>
              <a:t>La </a:t>
            </a:r>
            <a:r>
              <a:rPr lang="fr-FR" dirty="0">
                <a:latin typeface="Comic Sans MS" pitchFamily="66" charset="0"/>
              </a:rPr>
              <a:t>société qui </a:t>
            </a:r>
            <a:r>
              <a:rPr lang="fr-FR" b="1" dirty="0">
                <a:solidFill>
                  <a:srgbClr val="7030A0"/>
                </a:solidFill>
                <a:latin typeface="Comic Sans MS" pitchFamily="66" charset="0"/>
              </a:rPr>
              <a:t>exerce un contrôle sur une ou plusieurs sociétés</a:t>
            </a:r>
            <a:r>
              <a:rPr lang="fr-FR" dirty="0">
                <a:latin typeface="Comic Sans MS" pitchFamily="66" charset="0"/>
              </a:rPr>
              <a:t>, </a:t>
            </a:r>
            <a:r>
              <a:rPr lang="fr-FR" dirty="0" smtClean="0">
                <a:latin typeface="Comic Sans MS" pitchFamily="66" charset="0"/>
              </a:rPr>
              <a:t>……, </a:t>
            </a:r>
            <a:r>
              <a:rPr lang="fr-FR" dirty="0">
                <a:latin typeface="Comic Sans MS" pitchFamily="66" charset="0"/>
              </a:rPr>
              <a:t>est appelée pour l’application de la présente section, </a:t>
            </a:r>
            <a:r>
              <a:rPr lang="fr-FR" b="1" dirty="0">
                <a:solidFill>
                  <a:srgbClr val="FF0066"/>
                </a:solidFill>
                <a:latin typeface="Comic Sans MS" pitchFamily="66" charset="0"/>
              </a:rPr>
              <a:t>"Société holding</a:t>
            </a:r>
            <a:r>
              <a:rPr lang="fr-FR" b="1" dirty="0" smtClean="0">
                <a:solidFill>
                  <a:srgbClr val="FF0066"/>
                </a:solidFill>
                <a:latin typeface="Comic Sans MS" pitchFamily="66" charset="0"/>
              </a:rPr>
              <a:t>".</a:t>
            </a:r>
          </a:p>
          <a:p>
            <a:pPr algn="just">
              <a:buNone/>
            </a:pPr>
            <a:r>
              <a:rPr lang="fr-FR" sz="2000" b="1" dirty="0" smtClean="0">
                <a:solidFill>
                  <a:srgbClr val="00B050"/>
                </a:solidFill>
                <a:latin typeface="Comic Sans MS" pitchFamily="66" charset="0"/>
              </a:rPr>
              <a:t>             </a:t>
            </a:r>
            <a:r>
              <a:rPr lang="fr-FR" sz="2000" b="1" i="1" dirty="0" smtClean="0">
                <a:solidFill>
                  <a:srgbClr val="00B050"/>
                </a:solidFill>
                <a:latin typeface="Comic Sans MS" pitchFamily="66" charset="0"/>
              </a:rPr>
              <a:t>Art 731 Ordonnance 96-27 du 09.12.1996.</a:t>
            </a:r>
            <a:r>
              <a:rPr lang="fr-FR" b="1" i="1" dirty="0" smtClean="0">
                <a:solidFill>
                  <a:srgbClr val="FF0066"/>
                </a:solidFill>
                <a:latin typeface="Comic Sans MS" pitchFamily="66" charset="0"/>
              </a:rPr>
              <a:t>  </a:t>
            </a:r>
            <a:r>
              <a:rPr lang="fr-FR" i="1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endParaRPr lang="fr-FR" i="1" dirty="0">
              <a:solidFill>
                <a:srgbClr val="FF0066"/>
              </a:solidFill>
              <a:latin typeface="Comic Sans MS" pitchFamily="66" charset="0"/>
            </a:endParaRP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26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143000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Comic Sans MS" pitchFamily="66" charset="0"/>
              </a:rPr>
              <a:t>DEUXIÈME ÉTAPE : TRAVAUX </a:t>
            </a:r>
            <a:br>
              <a:rPr lang="fr-FR" sz="20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000" b="1" dirty="0" smtClean="0">
                <a:solidFill>
                  <a:srgbClr val="FF0000"/>
                </a:solidFill>
                <a:latin typeface="Comic Sans MS" pitchFamily="66" charset="0"/>
              </a:rPr>
              <a:t>DE CONSOLIDATION PROPREMENT DITS.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</a:t>
            </a:r>
            <a:r>
              <a:rPr lang="fr-FR" dirty="0" smtClean="0">
                <a:latin typeface="Comic Sans MS" pitchFamily="66" charset="0"/>
              </a:rPr>
              <a:t>	Permettent de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passer des comptes individuels retraités aux comptes consolidés.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</a:t>
            </a:r>
            <a:r>
              <a:rPr lang="fr-FR" dirty="0" smtClean="0">
                <a:latin typeface="Comic Sans MS" pitchFamily="66" charset="0"/>
              </a:rPr>
              <a:t>	</a:t>
            </a:r>
            <a:r>
              <a:rPr lang="fr-F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Les comptes retraités sont cumulés, puis sont éliminés </a:t>
            </a:r>
            <a:r>
              <a:rPr lang="fr-FR" dirty="0" smtClean="0">
                <a:latin typeface="Comic Sans MS" pitchFamily="66" charset="0"/>
              </a:rPr>
              <a:t>les comptes et les opérations  entre sociétés qui font double emploi.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dirty="0" smtClean="0">
                <a:latin typeface="Comic Sans MS" pitchFamily="66" charset="0"/>
                <a:sym typeface="Wingdings 3"/>
              </a:rPr>
              <a:t></a:t>
            </a:r>
            <a:r>
              <a:rPr lang="fr-FR" dirty="0" smtClean="0">
                <a:latin typeface="Comic Sans MS" pitchFamily="66" charset="0"/>
              </a:rPr>
              <a:t>	Les comptes des sociétés intégrées globalement sont retenus dans  le cumul pour </a:t>
            </a:r>
            <a:r>
              <a:rPr lang="fr-FR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leur totalité</a:t>
            </a:r>
            <a:r>
              <a:rPr lang="fr-FR" dirty="0" smtClean="0">
                <a:latin typeface="Comic Sans MS" pitchFamily="66" charset="0"/>
              </a:rPr>
              <a:t>, ceux des sociétés intégrés </a:t>
            </a:r>
            <a:r>
              <a:rPr lang="fr-FR" strike="sngStrike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proportionnellement</a:t>
            </a:r>
            <a:r>
              <a:rPr lang="fr-FR" dirty="0" smtClean="0">
                <a:latin typeface="Comic Sans MS" pitchFamily="66" charset="0"/>
              </a:rPr>
              <a:t> pour</a:t>
            </a:r>
            <a:r>
              <a:rPr lang="fr-FR" dirty="0" smtClean="0"/>
              <a:t> partie, ceux des sociétés </a:t>
            </a:r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mises en équivalence  ne l’étant pas.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60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Comic Sans MS" pitchFamily="66" charset="0"/>
              </a:rPr>
              <a:t>DEUXIÈME ÉTAPE : TRAVAUX </a:t>
            </a:r>
            <a:br>
              <a:rPr lang="fr-FR" sz="24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Comic Sans MS" pitchFamily="66" charset="0"/>
              </a:rPr>
              <a:t>DE CONSOLIDATION PROPREMENT DITS.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.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61</a:t>
            </a:fld>
            <a:endParaRPr lang="fr-FR"/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714348" y="1714488"/>
          <a:ext cx="8072494" cy="4429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1" name="Document" r:id="rId4" imgW="5762038" imgH="1610871" progId="Word.Document.12">
                  <p:embed/>
                </p:oleObj>
              </mc:Choice>
              <mc:Fallback>
                <p:oleObj name="Document" r:id="rId4" imgW="5762038" imgH="1610871" progId="Word.Document.12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1714488"/>
                        <a:ext cx="8072494" cy="44291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Comic Sans MS" pitchFamily="66" charset="0"/>
              </a:rPr>
              <a:t>DEUXIÈME ÉTAPE : TRAVAUX </a:t>
            </a:r>
            <a:br>
              <a:rPr lang="fr-FR" sz="24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Comic Sans MS" pitchFamily="66" charset="0"/>
              </a:rPr>
              <a:t>DE CONSOLIDATION PROPREMENT DITS.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 algn="just"/>
            <a:r>
              <a:rPr lang="fr-FR" sz="1800" b="1" dirty="0" smtClean="0">
                <a:latin typeface="Comic Sans MS" pitchFamily="66" charset="0"/>
              </a:rPr>
              <a:t>CS :</a:t>
            </a:r>
            <a:r>
              <a:rPr lang="fr-FR" sz="1800" dirty="0" smtClean="0">
                <a:latin typeface="Comic Sans MS" pitchFamily="66" charset="0"/>
              </a:rPr>
              <a:t>  Comptes  sociaux  ou comptes  individuels des sociétés  à consolider, à savoir la SM et les filiales, se composent des documents annuels de synthèse – Bilan , compte de résultat – établis individuellement  par chaque société du groupe .</a:t>
            </a:r>
          </a:p>
          <a:p>
            <a:pPr algn="just">
              <a:buNone/>
            </a:pPr>
            <a:r>
              <a:rPr lang="fr-FR" sz="1800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sz="1800" b="1" dirty="0" smtClean="0">
                <a:latin typeface="Comic Sans MS" pitchFamily="66" charset="0"/>
              </a:rPr>
              <a:t>CRS :</a:t>
            </a:r>
            <a:r>
              <a:rPr lang="fr-FR" sz="1800" dirty="0" smtClean="0">
                <a:latin typeface="Comic Sans MS" pitchFamily="66" charset="0"/>
              </a:rPr>
              <a:t> Comptes  sociaux retraités sont ceux  de chaque société du groupe modifiés par les écritures de «  </a:t>
            </a:r>
            <a:r>
              <a:rPr lang="fr-FR" sz="1800" dirty="0" err="1" smtClean="0">
                <a:latin typeface="Comic Sans MS" pitchFamily="66" charset="0"/>
              </a:rPr>
              <a:t>préconsolidation</a:t>
            </a:r>
            <a:r>
              <a:rPr lang="fr-FR" sz="1800" dirty="0" smtClean="0">
                <a:latin typeface="Comic Sans MS" pitchFamily="66" charset="0"/>
              </a:rPr>
              <a:t>  »  ou «  écritures de retraitement  ». Ce sont des écritures modificatives des comptes individuels de chaque entreprise à consolider, destinées  à harmoniser les comptes selon des normes définies par le groupe eu égard à la loi .</a:t>
            </a:r>
          </a:p>
          <a:p>
            <a:pPr algn="just">
              <a:buNone/>
            </a:pPr>
            <a:r>
              <a:rPr lang="fr-FR" sz="1800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sz="1800" b="1" dirty="0" smtClean="0">
                <a:latin typeface="Comic Sans MS" pitchFamily="66" charset="0"/>
              </a:rPr>
              <a:t>CC :</a:t>
            </a:r>
            <a:r>
              <a:rPr lang="fr-FR" sz="1800" dirty="0" smtClean="0">
                <a:latin typeface="Comic Sans MS" pitchFamily="66" charset="0"/>
              </a:rPr>
              <a:t> Comptes consolidés obtenus après avoir cumulé l’ensemble des comptes sociaux retraités et éliminés les opérations réciproques à l’intérieur du groupe. Les écritures de consolidation proprement dites sont enregistrées dans  un journal unique de consolidation .</a:t>
            </a:r>
          </a:p>
          <a:p>
            <a:pPr algn="just">
              <a:buNone/>
            </a:pPr>
            <a:r>
              <a:rPr lang="fr-FR" sz="1300" dirty="0" smtClean="0">
                <a:latin typeface="Comic Sans MS" pitchFamily="66" charset="0"/>
              </a:rPr>
              <a:t> </a:t>
            </a:r>
          </a:p>
          <a:p>
            <a:pPr algn="just"/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62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SCHEMA METHODOLOGIQUE </a:t>
            </a:r>
          </a:p>
          <a:p>
            <a:pPr algn="ctr">
              <a:buNone/>
            </a:pP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 CONSOLIDATION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63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64</a:t>
            </a:fld>
            <a:endParaRPr lang="fr-FR"/>
          </a:p>
        </p:txBody>
      </p:sp>
      <p:pic>
        <p:nvPicPr>
          <p:cNvPr id="257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11552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GOODWILL</a:t>
            </a:r>
            <a:endParaRPr lang="fr-F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.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19195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6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   ECART  DE PREMIERE CONSOLIDATION.</a:t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 </a:t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latin typeface="Comic Sans MS" pitchFamily="66" charset="0"/>
              </a:rPr>
              <a:t>                                                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BOULAHDOUR Yassine Expert-comptable diplômé d'état</a:t>
            </a: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0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   ECART  DE PREMIERE CONSOLIDATION </a:t>
            </a:r>
            <a:r>
              <a:rPr lang="fr-FR" sz="2800" b="1" dirty="0" err="1" smtClean="0">
                <a:solidFill>
                  <a:srgbClr val="FF0000"/>
                </a:solidFill>
                <a:latin typeface="Comic Sans MS" pitchFamily="66" charset="0"/>
              </a:rPr>
              <a:t>SCF</a:t>
            </a: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Comic Sans MS" pitchFamily="66" charset="0"/>
              </a:rPr>
              <a:t>Arrêté du 26.07.2008</a:t>
            </a: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 </a:t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Ecart de première  consolidation     =</a:t>
            </a:r>
          </a:p>
          <a:p>
            <a:pPr>
              <a:buNone/>
            </a:pPr>
            <a:r>
              <a:rPr lang="fr-FR" sz="2400" dirty="0" smtClean="0">
                <a:latin typeface="Comic Sans MS" pitchFamily="66" charset="0"/>
              </a:rPr>
              <a:t> Prix d’achat des titres    -    Quote–part  des capitaux 				    propres lors de l’acquisition.</a:t>
            </a:r>
          </a:p>
          <a:p>
            <a:pPr>
              <a:buNone/>
            </a:pPr>
            <a:r>
              <a:rPr lang="fr-FR" sz="2400" dirty="0" smtClean="0">
                <a:latin typeface="Comic Sans MS" pitchFamily="66" charset="0"/>
              </a:rPr>
              <a:t>                                            </a:t>
            </a:r>
          </a:p>
          <a:p>
            <a:pPr>
              <a:buNone/>
            </a:pPr>
            <a:r>
              <a:rPr lang="fr-FR" sz="2400" dirty="0" smtClean="0">
                <a:latin typeface="Comic Sans MS" pitchFamily="66" charset="0"/>
              </a:rPr>
              <a:t>                                                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BOULAHDOUR Yassine Expert-comptable diplômé d'état</a:t>
            </a: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86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ÉCART DE PREMIÈRE CONSOLIDATION</a:t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36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sz="3200" b="1" dirty="0" err="1" smtClean="0">
                <a:solidFill>
                  <a:srgbClr val="FF0000"/>
                </a:solidFill>
                <a:latin typeface="Comic Sans MS" pitchFamily="66" charset="0"/>
              </a:rPr>
              <a:t>SCF</a:t>
            </a:r>
            <a:r>
              <a:rPr lang="fr-FR" sz="36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Comic Sans MS" pitchFamily="66" charset="0"/>
              </a:rPr>
              <a:t>Arrêté du 26.07.2008 </a:t>
            </a: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 </a:t>
            </a:r>
          </a:p>
          <a:p>
            <a:pPr algn="just"/>
            <a:r>
              <a:rPr lang="fr-FR" dirty="0" smtClean="0">
                <a:latin typeface="Comic Sans MS" pitchFamily="66" charset="0"/>
              </a:rPr>
              <a:t>L’écart ( appelé différence ) de première consolidation peut être positif ou négatif .</a:t>
            </a:r>
            <a:r>
              <a:rPr lang="fr-FR" b="1" dirty="0" smtClean="0">
                <a:latin typeface="Comic Sans MS" pitchFamily="66" charset="0"/>
              </a:rPr>
              <a:t> </a:t>
            </a:r>
            <a:endParaRPr lang="fr-FR" dirty="0" smtClean="0">
              <a:latin typeface="Comic Sans MS" pitchFamily="66" charset="0"/>
            </a:endParaRPr>
          </a:p>
          <a:p>
            <a:pPr algn="just"/>
            <a:endParaRPr lang="fr-FR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just"/>
            <a:r>
              <a:rPr lang="fr-FR" b="1" dirty="0" smtClean="0">
                <a:solidFill>
                  <a:srgbClr val="7030A0"/>
                </a:solidFill>
                <a:latin typeface="Comic Sans MS" pitchFamily="66" charset="0"/>
              </a:rPr>
              <a:t>Ecart positif :</a:t>
            </a:r>
            <a:r>
              <a:rPr lang="fr-FR" dirty="0" smtClean="0">
                <a:latin typeface="Comic Sans MS" pitchFamily="66" charset="0"/>
              </a:rPr>
              <a:t> L’acquisition des titres à un </a:t>
            </a:r>
            <a:r>
              <a:rPr lang="fr-FR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prix supérieur à leur quote-part dans les capitaux  propres retraités </a:t>
            </a:r>
            <a:r>
              <a:rPr lang="fr-FR" dirty="0" smtClean="0">
                <a:latin typeface="Comic Sans MS" pitchFamily="66" charset="0"/>
              </a:rPr>
              <a:t>peut  résulter de </a:t>
            </a:r>
            <a:r>
              <a:rPr lang="fr-F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plus–values latentes </a:t>
            </a:r>
            <a:r>
              <a:rPr lang="fr-FR" dirty="0" smtClean="0">
                <a:latin typeface="Comic Sans MS" pitchFamily="66" charset="0"/>
              </a:rPr>
              <a:t>sur certains postes du bilan comptable, d’avantages procurés par la prise de contrôle ou tout simplement de la réalisation  d’une mauvaise affaire.</a:t>
            </a:r>
          </a:p>
          <a:p>
            <a:pPr algn="just"/>
            <a:r>
              <a:rPr lang="fr-FR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Exemple :  </a:t>
            </a:r>
            <a:r>
              <a:rPr lang="fr-FR" dirty="0" smtClean="0"/>
              <a:t>Plus–value latente sur un bâtiment constitue un écart d’évaluation positif,  affectable  au poste des constructions.</a:t>
            </a:r>
          </a:p>
          <a:p>
            <a:pPr algn="just"/>
            <a:endParaRPr lang="fr-FR" dirty="0" smtClean="0">
              <a:latin typeface="Comic Sans MS" pitchFamily="66" charset="0"/>
            </a:endParaRPr>
          </a:p>
          <a:p>
            <a:pPr algn="just"/>
            <a:r>
              <a:rPr lang="fr-FR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Ecart négatif :</a:t>
            </a: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Il peut résulter d’une </a:t>
            </a:r>
            <a:r>
              <a:rPr lang="fr-FR" dirty="0" smtClean="0"/>
              <a:t>acquisition dans de bonnes conditions ou de prévisions de pertes.</a:t>
            </a:r>
          </a:p>
          <a:p>
            <a:pPr algn="just"/>
            <a:r>
              <a:rPr lang="fr-FR" dirty="0" smtClean="0"/>
              <a:t>Une insuffisance de provision constitue un écart d’évaluation négatif affectable au poste de provision concerné .</a:t>
            </a:r>
          </a:p>
          <a:p>
            <a:pPr algn="just"/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BOULAHDOUR Yassine Expert-comptable diplômé d'état</a:t>
            </a: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53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ÉCART DE PREMIÈRE CONSOLIDATION</a:t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sz="2800" b="1" dirty="0" err="1" smtClean="0">
                <a:solidFill>
                  <a:srgbClr val="FF0000"/>
                </a:solidFill>
                <a:latin typeface="Comic Sans MS" pitchFamily="66" charset="0"/>
              </a:rPr>
              <a:t>SCF</a:t>
            </a: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Comic Sans MS" pitchFamily="66" charset="0"/>
              </a:rPr>
              <a:t>Arrêté du 26.07.2008  </a:t>
            </a: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Autofit/>
          </a:bodyPr>
          <a:lstStyle/>
          <a:p>
            <a:pPr algn="just"/>
            <a:r>
              <a:rPr lang="fr-FR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Ecart est positif : </a:t>
            </a:r>
            <a:r>
              <a:rPr lang="fr-FR" sz="2000" dirty="0" smtClean="0">
                <a:latin typeface="Comic Sans MS" pitchFamily="66" charset="0"/>
              </a:rPr>
              <a:t>Il correspond à une valeur non affectable payée par l’acheteur des titres. </a:t>
            </a:r>
          </a:p>
          <a:p>
            <a:pPr algn="just"/>
            <a:r>
              <a:rPr lang="fr-FR" sz="2000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Comptablement</a:t>
            </a:r>
            <a:r>
              <a:rPr lang="fr-FR" sz="20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l’écart d’acquisition positif constitue un élément de l’actif incorporel .</a:t>
            </a:r>
            <a:endParaRPr lang="fr-FR" sz="20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/>
            <a:endParaRPr lang="fr-FR" sz="2000" dirty="0" smtClean="0">
              <a:latin typeface="Comic Sans MS" pitchFamily="66" charset="0"/>
            </a:endParaRPr>
          </a:p>
          <a:p>
            <a:pPr algn="just"/>
            <a:r>
              <a:rPr lang="fr-FR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Ecart est négatif : </a:t>
            </a:r>
            <a:r>
              <a:rPr lang="fr-FR" sz="2000" dirty="0" smtClean="0">
                <a:latin typeface="Comic Sans MS" pitchFamily="66" charset="0"/>
              </a:rPr>
              <a:t>Il s’apparente  à une provision pour risques et il est porté au passif.   </a:t>
            </a:r>
            <a:r>
              <a:rPr lang="fr-FR" sz="1600" dirty="0" smtClean="0">
                <a:latin typeface="Comic Sans MS" pitchFamily="66" charset="0"/>
                <a:sym typeface="Wingdings 3"/>
              </a:rPr>
              <a:t></a:t>
            </a:r>
            <a:r>
              <a:rPr lang="fr-FR" sz="1600" dirty="0" smtClean="0">
                <a:latin typeface="Comic Sans MS" pitchFamily="66" charset="0"/>
              </a:rPr>
              <a:t>  Un écart d’acquisition négatif est justifié.</a:t>
            </a:r>
          </a:p>
          <a:p>
            <a:pPr algn="just">
              <a:buNone/>
            </a:pPr>
            <a:endParaRPr lang="fr-FR" sz="2000" dirty="0" smtClean="0">
              <a:latin typeface="Comic Sans MS" pitchFamily="66" charset="0"/>
            </a:endParaRPr>
          </a:p>
          <a:p>
            <a:pPr algn="just"/>
            <a:r>
              <a:rPr lang="fr-FR" sz="2000" dirty="0" smtClean="0">
                <a:latin typeface="Comic Sans MS" pitchFamily="66" charset="0"/>
              </a:rPr>
              <a:t>Soit par une prévision de </a:t>
            </a:r>
            <a:r>
              <a:rPr lang="fr-FR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manque de rentabilité </a:t>
            </a:r>
            <a:r>
              <a:rPr lang="fr-FR" sz="2000" dirty="0" smtClean="0">
                <a:latin typeface="Comic Sans MS" pitchFamily="66" charset="0"/>
              </a:rPr>
              <a:t>de l’entreprise acquise. </a:t>
            </a:r>
          </a:p>
          <a:p>
            <a:pPr algn="just"/>
            <a:r>
              <a:rPr lang="fr-FR" sz="2000" dirty="0" smtClean="0">
                <a:latin typeface="Comic Sans MS" pitchFamily="66" charset="0"/>
              </a:rPr>
              <a:t>Soit par des </a:t>
            </a:r>
            <a:r>
              <a:rPr lang="fr-FR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charges prévisibles </a:t>
            </a:r>
            <a:r>
              <a:rPr lang="fr-FR" sz="2000" dirty="0" smtClean="0">
                <a:latin typeface="Comic Sans MS" pitchFamily="66" charset="0"/>
              </a:rPr>
              <a:t>liées à cette acquisition ( restructuration …).</a:t>
            </a:r>
          </a:p>
          <a:p>
            <a:pPr algn="just"/>
            <a:r>
              <a:rPr lang="fr-FR" sz="2000" dirty="0" smtClean="0">
                <a:latin typeface="Comic Sans MS" pitchFamily="66" charset="0"/>
              </a:rPr>
              <a:t>Soit tout simplement, il correspond à la </a:t>
            </a:r>
            <a:r>
              <a:rPr lang="fr-FR" sz="20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réalisation d’une  bonne affaire.</a:t>
            </a:r>
          </a:p>
          <a:p>
            <a:pPr algn="just"/>
            <a:endParaRPr lang="fr-FR" sz="20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69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BOULAHDOUR Yassine Expert-comptable diplômé d'état</a:t>
            </a: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99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latin typeface="Comic Sans MS" pitchFamily="66" charset="0"/>
                <a:sym typeface="Wingdings 3"/>
              </a:rPr>
              <a:t/>
            </a:r>
            <a:br>
              <a:rPr lang="fr-FR" sz="3600" b="1" dirty="0" smtClean="0">
                <a:solidFill>
                  <a:srgbClr val="FF0000"/>
                </a:solidFill>
                <a:latin typeface="Comic Sans MS" pitchFamily="66" charset="0"/>
                <a:sym typeface="Wingdings 3"/>
              </a:rPr>
            </a:br>
            <a: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  <a:t>LE « GROUPE  » EXISTE ECONOMIQUEMENT.</a:t>
            </a:r>
            <a:r>
              <a:rPr lang="fr-FR" sz="31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31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31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400" b="1" u="sng" dirty="0" smtClean="0">
                <a:solidFill>
                  <a:srgbClr val="FF0000"/>
                </a:solidFill>
                <a:latin typeface="Comic Sans MS" pitchFamily="66" charset="0"/>
              </a:rPr>
              <a:t>JURIDIQUEMENT</a:t>
            </a:r>
            <a:r>
              <a:rPr lang="fr-FR" b="1" u="sng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Il </a:t>
            </a:r>
            <a:r>
              <a:rPr lang="fr-FR" dirty="0">
                <a:latin typeface="Comic Sans MS" pitchFamily="66" charset="0"/>
              </a:rPr>
              <a:t>n’est que la </a:t>
            </a:r>
            <a:r>
              <a:rPr lang="fr-FR" dirty="0">
                <a:solidFill>
                  <a:srgbClr val="7030A0"/>
                </a:solidFill>
                <a:latin typeface="Comic Sans MS" pitchFamily="66" charset="0"/>
              </a:rPr>
              <a:t>juxtaposition de sociétés </a:t>
            </a:r>
            <a:r>
              <a:rPr lang="fr-FR" dirty="0">
                <a:latin typeface="Comic Sans MS" pitchFamily="66" charset="0"/>
              </a:rPr>
              <a:t>ayant  leur propre identité juridique, alors que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l’ensemble n’est pas sujet de droit </a:t>
            </a:r>
            <a:r>
              <a:rPr lang="fr-FR" dirty="0">
                <a:latin typeface="Comic Sans MS" pitchFamily="66" charset="0"/>
              </a:rPr>
              <a:t>et </a:t>
            </a:r>
            <a:r>
              <a:rPr lang="fr-FR" dirty="0">
                <a:solidFill>
                  <a:srgbClr val="FF0066"/>
                </a:solidFill>
                <a:latin typeface="Comic Sans MS" pitchFamily="66" charset="0"/>
              </a:rPr>
              <a:t>n’a pas de personnalité morale.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  <a:t>ÉCART DE PREMIÈRE CONSOLIDATION</a:t>
            </a: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sz="3100" b="1" dirty="0" err="1" smtClean="0">
                <a:solidFill>
                  <a:srgbClr val="FF0000"/>
                </a:solidFill>
                <a:latin typeface="Comic Sans MS" pitchFamily="66" charset="0"/>
              </a:rPr>
              <a:t>SCF</a:t>
            </a:r>
            <a:r>
              <a:rPr lang="fr-FR" sz="31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sz="2200" b="1" dirty="0" smtClean="0">
                <a:solidFill>
                  <a:srgbClr val="FF0000"/>
                </a:solidFill>
                <a:latin typeface="Comic Sans MS" pitchFamily="66" charset="0"/>
              </a:rPr>
              <a:t>Arrêté du 26.07.2008  </a:t>
            </a:r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 smtClean="0">
                <a:latin typeface="Comic Sans MS" pitchFamily="66" charset="0"/>
              </a:rPr>
              <a:t>		</a:t>
            </a: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ECART DE PREMIERE  CONSOLIDATION</a:t>
            </a:r>
            <a:r>
              <a:rPr lang="fr-FR" b="1" dirty="0" smtClean="0">
                <a:latin typeface="Comic Sans MS" pitchFamily="66" charset="0"/>
              </a:rPr>
              <a:t>.      </a:t>
            </a:r>
            <a:endParaRPr lang="fr-FR" dirty="0" smtClean="0">
              <a:latin typeface="Comic Sans MS" pitchFamily="66" charset="0"/>
            </a:endParaRP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</a:rPr>
              <a:t>		</a:t>
            </a: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</a:rPr>
              <a:t>		=</a:t>
            </a:r>
            <a:endParaRPr lang="fr-FR" dirty="0" smtClean="0">
              <a:latin typeface="Comic Sans MS" pitchFamily="66" charset="0"/>
            </a:endParaRP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</a:rPr>
              <a:t>  </a:t>
            </a:r>
            <a:endParaRPr lang="fr-FR" dirty="0" smtClean="0">
              <a:latin typeface="Comic Sans MS" pitchFamily="66" charset="0"/>
            </a:endParaRP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</a:rPr>
              <a:t>		</a:t>
            </a: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ECART D’EVALUATION (ELEMENTS 	IDENTIFIABLES).</a:t>
            </a:r>
            <a:endParaRPr lang="fr-FR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fr-FR" dirty="0" smtClean="0">
              <a:latin typeface="Comic Sans MS" pitchFamily="66" charset="0"/>
            </a:endParaRP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</a:rPr>
              <a:t>		+	</a:t>
            </a:r>
            <a:endParaRPr lang="fr-FR" dirty="0" smtClean="0">
              <a:latin typeface="Comic Sans MS" pitchFamily="66" charset="0"/>
            </a:endParaRP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</a:rPr>
              <a:t>		</a:t>
            </a: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</a:rPr>
              <a:t>		</a:t>
            </a: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ECART D’ACQUISITION ( SOLDE NON 	AFFECTE ).</a:t>
            </a:r>
            <a:endParaRPr lang="fr-FR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endParaRPr lang="fr-FR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BOULAHDOUR Yassine Expert-comptable diplômé d'état</a:t>
            </a: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JUSTE VALEUR IFRS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>
                <a:latin typeface="Comic Sans MS" panose="030F0702030302020204" pitchFamily="66" charset="0"/>
              </a:rPr>
              <a:t>Montant pour lequel un actif doit être échangé ou un passif éteint, entre des parties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bien informées</a:t>
            </a:r>
            <a:r>
              <a:rPr lang="fr-FR" dirty="0" smtClean="0">
                <a:latin typeface="Comic Sans MS" panose="030F0702030302020204" pitchFamily="66" charset="0"/>
              </a:rPr>
              <a:t>, </a:t>
            </a: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consentantes</a:t>
            </a:r>
            <a:r>
              <a:rPr lang="fr-FR" dirty="0" smtClean="0">
                <a:latin typeface="Comic Sans MS" panose="030F0702030302020204" pitchFamily="66" charset="0"/>
              </a:rPr>
              <a:t>, et agissant dans des conditions de </a:t>
            </a:r>
            <a:r>
              <a:rPr lang="fr-F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concurrence normale</a:t>
            </a:r>
            <a:r>
              <a:rPr lang="fr-FR" dirty="0" smtClean="0">
                <a:latin typeface="Comic Sans MS" panose="030F0702030302020204" pitchFamily="66" charset="0"/>
              </a:rPr>
              <a:t> ». </a:t>
            </a: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BOULAHDOUR Yassine Expert-comptable diplômé d'état</a:t>
            </a: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95023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GOODWILL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IFRS</a:t>
            </a: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03: </a:t>
            </a:r>
            <a:r>
              <a:rPr lang="fr-FR" sz="2400" dirty="0" smtClean="0">
                <a:latin typeface="Comic Sans MS" pitchFamily="66" charset="0"/>
              </a:rPr>
              <a:t>Goodwill comptabilisé selon 02 méthodes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«  pour chaque regroupement d‘entreprise, l’acquéreur doit évaluer toute participation ne donnant pas le contrôle détenue dans l’entreprise acquise soit à la juste valeur, soit à la part proportionnelle de la participation dans l’actif net identifiable de l’entreprise acquise »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L’application de cette règle conduit à la détermination de deux valeurs de goodwill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	</a:t>
            </a:r>
            <a:r>
              <a:rPr lang="fr-FR" sz="24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Purchased</a:t>
            </a: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Goodwill</a:t>
            </a:r>
            <a:r>
              <a:rPr lang="fr-FR" sz="2400" dirty="0" smtClean="0">
                <a:latin typeface="Comic Sans MS" pitchFamily="66" charset="0"/>
              </a:rPr>
              <a:t> (</a:t>
            </a:r>
            <a:r>
              <a:rPr lang="fr-FR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Goodwill partiel</a:t>
            </a:r>
            <a:r>
              <a:rPr lang="fr-FR" sz="2400" dirty="0" smtClean="0">
                <a:latin typeface="Comic Sans MS" pitchFamily="66" charset="0"/>
              </a:rPr>
              <a:t>)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	</a:t>
            </a: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Full Goodwill</a:t>
            </a:r>
            <a:r>
              <a:rPr lang="fr-FR" sz="2400" dirty="0" smtClean="0">
                <a:latin typeface="Comic Sans MS" pitchFamily="66" charset="0"/>
              </a:rPr>
              <a:t> (</a:t>
            </a:r>
            <a:r>
              <a:rPr lang="fr-FR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Goodwill total</a:t>
            </a:r>
            <a:r>
              <a:rPr lang="fr-FR" sz="2400" dirty="0" smtClean="0">
                <a:latin typeface="Comic Sans MS" pitchFamily="66" charset="0"/>
              </a:rPr>
              <a:t>)</a:t>
            </a:r>
          </a:p>
          <a:p>
            <a:pPr algn="just">
              <a:buNone/>
            </a:pPr>
            <a:endParaRPr lang="fr-FR" sz="2400" dirty="0" smtClean="0">
              <a:latin typeface="Comic Sans MS" pitchFamily="66" charset="0"/>
            </a:endParaRPr>
          </a:p>
          <a:p>
            <a:pPr algn="just"/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92022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GOODWILL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IFRS</a:t>
            </a: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03: Goodwill </a:t>
            </a:r>
          </a:p>
          <a:p>
            <a:pPr marL="0" indent="0" algn="just">
              <a:buNone/>
            </a:pPr>
            <a:r>
              <a:rPr lang="fr-FR" sz="2400" dirty="0" smtClean="0">
                <a:latin typeface="Comic Sans MS" pitchFamily="66" charset="0"/>
              </a:rPr>
              <a:t>« Un actif représentant les avantages économiques futurs résultant des autres actifs acquis lors d’un regroupement d’entreprises </a:t>
            </a: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qui ne sont pas identifiés individuellement</a:t>
            </a:r>
            <a:r>
              <a:rPr lang="fr-FR" sz="2400" dirty="0" smtClean="0">
                <a:latin typeface="Comic Sans MS" pitchFamily="66" charset="0"/>
              </a:rPr>
              <a:t> et </a:t>
            </a: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comptabilisés séparément </a:t>
            </a:r>
            <a:r>
              <a:rPr lang="fr-FR" sz="2400" dirty="0" smtClean="0">
                <a:latin typeface="Comic Sans MS" pitchFamily="66" charset="0"/>
              </a:rPr>
              <a:t>».</a:t>
            </a:r>
          </a:p>
          <a:p>
            <a:pPr marL="0" indent="0" algn="just">
              <a:buNone/>
            </a:pPr>
            <a:endParaRPr lang="fr-FR" sz="2400" dirty="0" smtClean="0">
              <a:latin typeface="Comic Sans MS" pitchFamily="66" charset="0"/>
            </a:endParaRPr>
          </a:p>
          <a:p>
            <a:pPr algn="just"/>
            <a:r>
              <a:rPr lang="fr-FR" sz="2400" u="sng" dirty="0" smtClean="0">
                <a:solidFill>
                  <a:srgbClr val="FF0000"/>
                </a:solidFill>
                <a:latin typeface="Comic Sans MS" pitchFamily="66" charset="0"/>
              </a:rPr>
              <a:t>Règles françaises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</a:t>
            </a: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Survaleur</a:t>
            </a:r>
            <a:r>
              <a:rPr lang="fr-FR" sz="2400" dirty="0" smtClean="0">
                <a:latin typeface="Comic Sans MS" pitchFamily="66" charset="0"/>
              </a:rPr>
              <a:t>(JO du 07.09.2007) Différence positive entre la valeur d’une entreprise sur le marché et la valeur comptable de son actif net, telle qu’elle ressort de son bilan au moment de son, acquisition »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</a:t>
            </a: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Fonds commercial </a:t>
            </a:r>
            <a:r>
              <a:rPr lang="fr-FR" sz="2400" dirty="0" smtClean="0">
                <a:latin typeface="Comic Sans MS" pitchFamily="66" charset="0"/>
              </a:rPr>
              <a:t>‘JO du 22.09.2000’’ Eléments incorporels qui ne font pas l’objet d’une évaluation et d’une comptabilisation non séparées au bilan, et qui concourent au maintien et au développement du potentiel d’activité de l’entreprise.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</a:t>
            </a: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Fonds de commerce</a:t>
            </a:r>
            <a:r>
              <a:rPr lang="fr-FR" sz="2400" dirty="0" smtClean="0">
                <a:latin typeface="Comic Sans MS" pitchFamily="66" charset="0"/>
              </a:rPr>
              <a:t>: Ensemble des éléments corporels et incorporels qui appartiennent  à un commerçant ou à un industriel et qui lui permettent d’exercer sa profession. 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398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GOODWILL</a:t>
            </a:r>
            <a:b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Dépréciation / Amortissement</a:t>
            </a:r>
            <a:endParaRPr lang="fr-F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fr-FR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Norme </a:t>
            </a:r>
            <a:r>
              <a:rPr lang="fr-FR" u="sng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IFRS</a:t>
            </a:r>
            <a:r>
              <a:rPr lang="fr-FR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« Une </a:t>
            </a:r>
            <a:r>
              <a:rPr lang="fr-FR" dirty="0" err="1" smtClean="0">
                <a:latin typeface="Comic Sans MS" pitchFamily="66" charset="0"/>
              </a:rPr>
              <a:t>UGT</a:t>
            </a:r>
            <a:r>
              <a:rPr lang="fr-FR" dirty="0" smtClean="0">
                <a:latin typeface="Comic Sans MS" pitchFamily="66" charset="0"/>
              </a:rPr>
              <a:t> Unité Génératrice de Trésorerie à laquelle un goodwill a été affecté doit être soumise à un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test de dépréciation tous les ans </a:t>
            </a:r>
            <a:r>
              <a:rPr lang="fr-FR" dirty="0" smtClean="0">
                <a:latin typeface="Comic Sans MS" pitchFamily="66" charset="0"/>
              </a:rPr>
              <a:t>ainsi que chaque fois qu’il y a un indice que l’unité peut s’être dépréciée, en comparant la valeur comptable de l’unité, y compris le goodwill, à la valeur recouvrable de l’unité.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Si la valeur comptable de l’unité excède sa valeur recouvrable, l’unité doit comptabiliser la perte de valeur.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Cette perte de valeur s’impute d’abord sur le goodwill puis sur les autres actifs affectés à l’</a:t>
            </a:r>
            <a:r>
              <a:rPr lang="fr-FR" dirty="0" err="1" smtClean="0">
                <a:latin typeface="Comic Sans MS" pitchFamily="66" charset="0"/>
              </a:rPr>
              <a:t>UGT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Une perte de valeur comptabilisée pour un goodwill ne doit pas être reprise lors d’une période ultérieure »..</a:t>
            </a:r>
          </a:p>
          <a:p>
            <a:pPr algn="just"/>
            <a:r>
              <a:rPr lang="fr-FR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Règles Françaises:</a:t>
            </a:r>
            <a:r>
              <a:rPr lang="fr-FR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fr-F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L’écart d’acquisition </a:t>
            </a:r>
            <a:r>
              <a:rPr lang="fr-FR" dirty="0" smtClean="0">
                <a:latin typeface="Comic Sans MS" pitchFamily="66" charset="0"/>
              </a:rPr>
              <a:t>positif doit être amorti sur une durée qui doit refléter aussi raisonnablement que possible, les hypothèses retenues et les objectifs fixés et documentés lors de l’acquisition.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34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GOODWILL NEGATIF</a:t>
            </a: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Norme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IFRS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Le goodwill négatif correspond pour la part revenant à l’acquéreur, soit à une prévision de perte ou de défaut de rendement, soit, le cas échéant, à une plus value potentielle du fait d’une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acquisition effectuée dans des conditions avantageuses</a:t>
            </a:r>
            <a:r>
              <a:rPr lang="fr-FR" dirty="0" smtClean="0">
                <a:latin typeface="Comic Sans MS" pitchFamily="66" charset="0"/>
              </a:rPr>
              <a:t>. </a:t>
            </a:r>
          </a:p>
          <a:p>
            <a:pPr algn="just">
              <a:buNone/>
            </a:pP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Le goodwill négatif doit être constaté immédiatement en résultat.</a:t>
            </a:r>
          </a:p>
          <a:p>
            <a:pPr algn="just"/>
            <a:endParaRPr lang="fr-F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/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Règles françaises</a:t>
            </a:r>
            <a:r>
              <a:rPr lang="fr-FR" dirty="0" smtClean="0">
                <a:latin typeface="Comic Sans MS" pitchFamily="66" charset="0"/>
              </a:rPr>
              <a:t> Un écart d’acquisition correspond négatif correspond généralement soit à une plus-value potentielle du fait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d’une acquisition effectuée dans des conditions avantageuses</a:t>
            </a:r>
            <a:r>
              <a:rPr lang="fr-FR" dirty="0" smtClean="0">
                <a:latin typeface="Comic Sans MS" pitchFamily="66" charset="0"/>
              </a:rPr>
              <a:t>, soit à une rentabilité suffisante de l’entreprise acquise.</a:t>
            </a:r>
          </a:p>
          <a:p>
            <a:pPr algn="just">
              <a:buNone/>
            </a:pPr>
            <a:r>
              <a:rPr lang="fr-FR" dirty="0" smtClean="0">
                <a:latin typeface="Comic Sans MS" pitchFamily="66" charset="0"/>
              </a:rPr>
              <a:t>	Lors de l’acquisition, les actifs incorporels identifiés qui ne peuvent pas être évalués par référence à un marché actif ne doivent pas être comptabilisés au bilan consolidé s’ils conduisent à créer ou à augmenter un écart d’acquisition négatif.</a:t>
            </a:r>
          </a:p>
          <a:p>
            <a:pPr algn="just">
              <a:buNone/>
            </a:pPr>
            <a:r>
              <a:rPr lang="fr-FR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L’excédent négatif est rapporté au résultat </a:t>
            </a:r>
            <a:r>
              <a:rPr lang="fr-FR" dirty="0" smtClean="0">
                <a:latin typeface="Comic Sans MS" pitchFamily="66" charset="0"/>
              </a:rPr>
              <a:t>sur une durée qui doit refléter les hypothèses retenues et les objectifs fixés lors de l’</a:t>
            </a:r>
            <a:r>
              <a:rPr lang="fr-FR" dirty="0" err="1" smtClean="0">
                <a:latin typeface="Comic Sans MS" pitchFamily="66" charset="0"/>
              </a:rPr>
              <a:t>acuisition</a:t>
            </a:r>
            <a:r>
              <a:rPr lang="fr-FR" dirty="0" smtClean="0">
                <a:latin typeface="Comic Sans MS" pitchFamily="66" charset="0"/>
              </a:rPr>
              <a:t>.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47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54428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GOODWILL- MISE EN EQUIVALENCE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.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76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MISE EN EQUIVALENCE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Frais liés à l’acquisition des titres 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Les frais liés à l’acquisition des titres sont incorporés dans le coût initial, pour une filiale, entité contrôlée ils sont comptabilisés en résultat net.</a:t>
            </a:r>
          </a:p>
          <a:p>
            <a:pPr algn="just"/>
            <a:endParaRPr lang="fr-FR" sz="24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</a:t>
            </a:r>
            <a:r>
              <a:rPr lang="fr-FR" sz="2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Comptabilisation du Goodwill</a:t>
            </a:r>
          </a:p>
          <a:p>
            <a:pPr algn="just">
              <a:buNone/>
            </a:pPr>
            <a:r>
              <a:rPr lang="fr-FR" sz="2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r>
              <a:rPr lang="fr-FR" sz="2900" dirty="0" smtClean="0">
                <a:latin typeface="Comic Sans MS" pitchFamily="66" charset="0"/>
              </a:rPr>
              <a:t>Le </a:t>
            </a:r>
            <a:r>
              <a:rPr lang="fr-FR" sz="29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Goodwill n’est pas comptabilisé séparément</a:t>
            </a:r>
            <a:r>
              <a:rPr lang="fr-FR" sz="2900" dirty="0" smtClean="0">
                <a:latin typeface="Comic Sans MS" pitchFamily="66" charset="0"/>
              </a:rPr>
              <a:t> de l’investissement mis en équivalence </a:t>
            </a:r>
            <a:r>
              <a:rPr lang="fr-FR" sz="29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IAS</a:t>
            </a:r>
            <a:r>
              <a:rPr lang="fr-FR" sz="29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28/.32</a:t>
            </a:r>
          </a:p>
          <a:p>
            <a:pPr algn="just">
              <a:buNone/>
            </a:pPr>
            <a:r>
              <a:rPr lang="fr-FR" sz="2900" dirty="0" smtClean="0">
                <a:latin typeface="Comic Sans MS" pitchFamily="66" charset="0"/>
              </a:rPr>
              <a:t>	</a:t>
            </a:r>
            <a:r>
              <a:rPr lang="fr-FR" sz="29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« Le goodwill lié à une entreprise associée est compris dans la valeur comptable de la participation »</a:t>
            </a:r>
          </a:p>
          <a:p>
            <a:pPr algn="just">
              <a:buNone/>
            </a:pPr>
            <a:r>
              <a:rPr lang="fr-FR" sz="29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</a:t>
            </a: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Il n’y a pas, sauf exception, comptabilisation des pertes au-delà de la valeur nette comptable de l’investissement.</a:t>
            </a:r>
          </a:p>
          <a:p>
            <a:pPr algn="just">
              <a:buNone/>
            </a:pP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r>
              <a:rPr lang="fr-FR" sz="2400" dirty="0" smtClean="0">
                <a:latin typeface="Comic Sans MS" pitchFamily="66" charset="0"/>
              </a:rPr>
              <a:t>	</a:t>
            </a:r>
          </a:p>
          <a:p>
            <a:pPr algn="just">
              <a:buNone/>
            </a:pP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	Règles Françaises sont divergentes </a:t>
            </a:r>
          </a:p>
          <a:p>
            <a:pPr algn="just">
              <a:buNone/>
            </a:pP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	</a:t>
            </a:r>
            <a:r>
              <a:rPr lang="fr-FR" sz="2400" dirty="0" smtClean="0">
                <a:latin typeface="Comic Sans MS" pitchFamily="66" charset="0"/>
              </a:rPr>
              <a:t>L’écart qui en résulte est un </a:t>
            </a:r>
            <a:r>
              <a:rPr lang="fr-FR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écart d’acquisition </a:t>
            </a:r>
            <a:r>
              <a:rPr lang="fr-FR" sz="2400" dirty="0" smtClean="0">
                <a:latin typeface="Comic Sans MS" pitchFamily="66" charset="0"/>
              </a:rPr>
              <a:t>présenté selon les mêmes modalités que les écarts d’acquisition définis dans le cadre de l’intégration globale (</a:t>
            </a:r>
            <a:r>
              <a:rPr lang="fr-FR" sz="2400" dirty="0" err="1" smtClean="0">
                <a:latin typeface="Comic Sans MS" pitchFamily="66" charset="0"/>
              </a:rPr>
              <a:t>Règlt</a:t>
            </a:r>
            <a:r>
              <a:rPr lang="fr-FR" sz="2400" dirty="0" smtClean="0">
                <a:latin typeface="Comic Sans MS" pitchFamily="66" charset="0"/>
              </a:rPr>
              <a:t> 99-02/291)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_________	___________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Ecart d’acquisition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	Titres de participations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_________	___________</a:t>
            </a:r>
          </a:p>
          <a:p>
            <a:pPr algn="just">
              <a:buNone/>
            </a:pPr>
            <a:endParaRPr lang="fr-FR" sz="24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sz="2400" dirty="0" err="1" smtClean="0">
                <a:solidFill>
                  <a:srgbClr val="FF0066"/>
                </a:solidFill>
                <a:latin typeface="Comic Sans MS" pitchFamily="66" charset="0"/>
              </a:rPr>
              <a:t>SCF</a:t>
            </a:r>
            <a:r>
              <a:rPr lang="fr-FR" sz="2400" dirty="0" smtClean="0">
                <a:solidFill>
                  <a:srgbClr val="FF0066"/>
                </a:solidFill>
                <a:latin typeface="Comic Sans MS" pitchFamily="66" charset="0"/>
              </a:rPr>
              <a:t> : 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77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MISE EN EQUIVALENCE-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IAS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28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sz="2400" dirty="0" smtClean="0">
                <a:latin typeface="Comic Sans MS" pitchFamily="66" charset="0"/>
              </a:rPr>
              <a:t>Nécessaire harmonisation des politiques comptables appliquées par l’entreprise mise en équivalence avec celles du groupe</a:t>
            </a:r>
          </a:p>
          <a:p>
            <a:pPr algn="just"/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Transactions Réciproques Ascendantes 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	Eliminer la quote-part de l’investisseur dans les 	profits et les pertes de l’entreprise mise en 	équivalence découlant de ces transactions.</a:t>
            </a:r>
          </a:p>
          <a:p>
            <a:pPr algn="just"/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Transactions Réciproques Descendantes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	Eliminer la quote-part de résultat en réduisant la 	valeur des titres mis en équivalence.</a:t>
            </a:r>
          </a:p>
          <a:p>
            <a:pPr marL="0" indent="0" algn="just">
              <a:buNone/>
            </a:pPr>
            <a:endParaRPr lang="fr-FR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Normes </a:t>
            </a:r>
            <a:r>
              <a:rPr lang="fr-FR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IFRS</a:t>
            </a: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: </a:t>
            </a:r>
            <a:r>
              <a:rPr lang="fr-FR" sz="2400" dirty="0" smtClean="0">
                <a:latin typeface="Comic Sans MS" pitchFamily="66" charset="0"/>
              </a:rPr>
              <a:t>Le résultat provenant des transactions ascendantes et descendantes entre un investisseur, 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 compris ses filiales consolidées</a:t>
            </a:r>
            <a:r>
              <a:rPr lang="fr-FR" sz="2400" dirty="0" smtClean="0">
                <a:latin typeface="Comic Sans MS" pitchFamily="66" charset="0"/>
              </a:rPr>
              <a:t>, et une entreprise associée n’est comptabilisé dans les états financiers de l’investisseur qu’à concurrence des parts d’intérêts des investisseurs non liés dans cette entreprise associée.</a:t>
            </a:r>
          </a:p>
          <a:p>
            <a:pPr marL="0" indent="0" algn="just">
              <a:buNone/>
            </a:pPr>
            <a:r>
              <a:rPr lang="fr-FR" sz="2400" dirty="0" smtClean="0">
                <a:latin typeface="Comic Sans MS" pitchFamily="66" charset="0"/>
              </a:rPr>
              <a:t>La quote-part de l’investisseur dans le résultat de l’entreprise associée résultant de ces transactions </a:t>
            </a: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est éliminée</a:t>
            </a:r>
            <a:r>
              <a:rPr lang="fr-FR" sz="2400" dirty="0" smtClean="0">
                <a:latin typeface="Comic Sans MS" pitchFamily="66" charset="0"/>
              </a:rPr>
              <a:t>.</a:t>
            </a:r>
          </a:p>
          <a:p>
            <a:pPr algn="just"/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78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err="1" smtClean="0">
                <a:solidFill>
                  <a:srgbClr val="FF0000"/>
                </a:solidFill>
                <a:latin typeface="Comic Sans MS" pitchFamily="66" charset="0"/>
              </a:rPr>
              <a:t>MEQ</a:t>
            </a:r>
            <a: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  <a:t> - ILLUSTRATION</a:t>
            </a:r>
            <a:endParaRPr lang="fr-FR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400" dirty="0" smtClean="0">
                <a:latin typeface="Comic Sans MS" pitchFamily="66" charset="0"/>
              </a:rPr>
              <a:t>La société AMAR a pris une participation de 30% lors de la constitution de la société OMAR, le, prix d’acquisition des titres  était de 300 000 DA.</a:t>
            </a:r>
          </a:p>
          <a:p>
            <a:pPr algn="just"/>
            <a:r>
              <a:rPr lang="fr-FR" sz="2400" dirty="0" smtClean="0">
                <a:latin typeface="Comic Sans MS" pitchFamily="66" charset="0"/>
              </a:rPr>
              <a:t>Les capitaux propres de la société OMAR s’analysent ainsi au 31 décembre N :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	Capital		1 000 </a:t>
            </a:r>
            <a:r>
              <a:rPr lang="fr-FR" sz="2400" dirty="0" err="1" smtClean="0">
                <a:latin typeface="Comic Sans MS" pitchFamily="66" charset="0"/>
              </a:rPr>
              <a:t>000</a:t>
            </a:r>
            <a:endParaRPr lang="fr-FR" sz="24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	Réserves		   400 000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	Résultat		    100 000	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		Total	 1 500 000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79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2428892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LA CONSOLIDATION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fr-FR" sz="2400" dirty="0" smtClean="0">
              <a:latin typeface="Comic Sans MS" pitchFamily="66" charset="0"/>
            </a:endParaRPr>
          </a:p>
          <a:p>
            <a:pPr algn="ctr">
              <a:buNone/>
            </a:pPr>
            <a:endParaRPr lang="fr-FR" sz="240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buNone/>
            </a:pP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Nécessité/ Définition/Historique</a:t>
            </a:r>
            <a:endParaRPr lang="fr-FR" sz="2400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err="1" smtClean="0">
                <a:solidFill>
                  <a:srgbClr val="FF0000"/>
                </a:solidFill>
                <a:latin typeface="Comic Sans MS" pitchFamily="66" charset="0"/>
              </a:rPr>
              <a:t>MEQ</a:t>
            </a:r>
            <a: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  <a:t> - ILLUSTRATION</a:t>
            </a:r>
            <a:endParaRPr lang="fr-FR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sz="2400" dirty="0" smtClean="0">
                <a:latin typeface="Comic Sans MS" pitchFamily="66" charset="0"/>
              </a:rPr>
              <a:t>Valeur d’équivalence des titres OMAR détenus par la société AMAR  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             =  1500000 * 30% = 450000 DA</a:t>
            </a:r>
          </a:p>
          <a:p>
            <a:pPr algn="just">
              <a:buNone/>
            </a:pPr>
            <a:r>
              <a:rPr lang="fr-FR" sz="2400" u="sng" dirty="0" smtClean="0">
                <a:latin typeface="Comic Sans MS" pitchFamily="66" charset="0"/>
              </a:rPr>
              <a:t>Ecritures Bilans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_________	__________ 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Titres OMAR			450 000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Titres de participations OMAR		300 000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 Réserves AMAR 400000*30%		120 000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 Résultat AMAR  100000*30%		 30 000</a:t>
            </a:r>
          </a:p>
          <a:p>
            <a:pPr algn="just">
              <a:buNone/>
            </a:pPr>
            <a:r>
              <a:rPr lang="fr-FR" sz="2400" dirty="0" err="1" smtClean="0">
                <a:latin typeface="Comic Sans MS" pitchFamily="66" charset="0"/>
              </a:rPr>
              <a:t>MeQ</a:t>
            </a:r>
            <a:r>
              <a:rPr lang="fr-FR" sz="2400" dirty="0" smtClean="0">
                <a:latin typeface="Comic Sans MS" pitchFamily="66" charset="0"/>
              </a:rPr>
              <a:t>  Participation société Omar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_________	__________ </a:t>
            </a:r>
          </a:p>
          <a:p>
            <a:pPr algn="just">
              <a:buNone/>
            </a:pPr>
            <a:r>
              <a:rPr lang="fr-FR" sz="2400" u="sng" dirty="0" smtClean="0">
                <a:latin typeface="Comic Sans MS" pitchFamily="66" charset="0"/>
              </a:rPr>
              <a:t>Ecritures CDR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_________	__________ 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Résultat				30 000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</a:t>
            </a:r>
            <a:r>
              <a:rPr lang="fr-FR" sz="2400" dirty="0" err="1" smtClean="0">
                <a:latin typeface="Comic Sans MS" pitchFamily="66" charset="0"/>
              </a:rPr>
              <a:t>Quote-port</a:t>
            </a:r>
            <a:r>
              <a:rPr lang="fr-FR" sz="2400" dirty="0" smtClean="0">
                <a:latin typeface="Comic Sans MS" pitchFamily="66" charset="0"/>
              </a:rPr>
              <a:t> dans les résultats 		30 000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	des entreprises </a:t>
            </a:r>
            <a:r>
              <a:rPr lang="fr-FR" sz="2400" dirty="0" err="1" smtClean="0">
                <a:latin typeface="Comic Sans MS" pitchFamily="66" charset="0"/>
              </a:rPr>
              <a:t>MeQ</a:t>
            </a:r>
            <a:r>
              <a:rPr lang="fr-FR" sz="2400" dirty="0" smtClean="0">
                <a:latin typeface="Comic Sans MS" pitchFamily="66" charset="0"/>
              </a:rPr>
              <a:t>	</a:t>
            </a:r>
          </a:p>
          <a:p>
            <a:pPr algn="just">
              <a:buNone/>
            </a:pPr>
            <a:r>
              <a:rPr lang="fr-FR" sz="2400" dirty="0" err="1" smtClean="0">
                <a:latin typeface="Comic Sans MS" pitchFamily="66" charset="0"/>
              </a:rPr>
              <a:t>MeQ</a:t>
            </a:r>
            <a:r>
              <a:rPr lang="fr-FR" sz="2400" dirty="0" smtClean="0">
                <a:latin typeface="Comic Sans MS" pitchFamily="66" charset="0"/>
              </a:rPr>
              <a:t>  </a:t>
            </a:r>
            <a:r>
              <a:rPr lang="fr-FR" sz="2400" dirty="0" err="1" smtClean="0">
                <a:latin typeface="Comic Sans MS" pitchFamily="66" charset="0"/>
              </a:rPr>
              <a:t>Particpation</a:t>
            </a:r>
            <a:r>
              <a:rPr lang="fr-FR" sz="2400" dirty="0" smtClean="0">
                <a:latin typeface="Comic Sans MS" pitchFamily="66" charset="0"/>
              </a:rPr>
              <a:t> société Omar</a:t>
            </a:r>
          </a:p>
          <a:p>
            <a:pPr algn="just">
              <a:buNone/>
            </a:pPr>
            <a:r>
              <a:rPr lang="fr-FR" sz="2400" dirty="0" smtClean="0">
                <a:latin typeface="Comic Sans MS" pitchFamily="66" charset="0"/>
              </a:rPr>
              <a:t>_________	__________ </a:t>
            </a:r>
          </a:p>
          <a:p>
            <a:pPr algn="just">
              <a:buNone/>
            </a:pP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80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Immobilisations Incorporelles développées en interne</a:t>
            </a:r>
            <a:endParaRPr lang="fr-FR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sz="2400" dirty="0" err="1" smtClean="0">
                <a:latin typeface="Comic Sans MS" pitchFamily="66" charset="0"/>
              </a:rPr>
              <a:t>IFRS</a:t>
            </a:r>
            <a:r>
              <a:rPr lang="fr-FR" sz="2400" dirty="0" smtClean="0">
                <a:latin typeface="Comic Sans MS" pitchFamily="66" charset="0"/>
              </a:rPr>
              <a:t> 03 L’acquéreur doit évaluer les actifs identifiables acquis et les passifs repris à leur juste valeur à la date d’acquisition.</a:t>
            </a:r>
          </a:p>
          <a:p>
            <a:pPr algn="just"/>
            <a:r>
              <a:rPr lang="fr-FR" sz="2400" dirty="0" err="1" smtClean="0">
                <a:latin typeface="Comic Sans MS" pitchFamily="66" charset="0"/>
              </a:rPr>
              <a:t>IAS</a:t>
            </a:r>
            <a:r>
              <a:rPr lang="fr-FR" sz="2400" dirty="0" smtClean="0">
                <a:latin typeface="Comic Sans MS" pitchFamily="66" charset="0"/>
              </a:rPr>
              <a:t> 38 à la date d’acquisition, un acquéreur comptabilise séparément du goodwill une immobilisation incorporelle identifiable de l’entreprise acquise sans rechercher si l’actif avait été comptabilisé par l’entreprise acquise avant le regroupement d’entreprises.</a:t>
            </a:r>
          </a:p>
          <a:p>
            <a:pPr algn="just"/>
            <a:r>
              <a:rPr lang="fr-FR" sz="2400" dirty="0" smtClean="0">
                <a:latin typeface="Comic Sans MS" pitchFamily="66" charset="0"/>
              </a:rPr>
              <a:t>Exemple une marque, un brevet, une relation commerciale,. non comptabilisé par l’entreprise acquise en en tant qu’actifs dans ses états financiers parce qu’elle les a développés en interne et qu’elle a comptabilisé les coûts correspondants en charges.</a:t>
            </a:r>
          </a:p>
          <a:p>
            <a:pPr algn="just"/>
            <a:r>
              <a:rPr lang="fr-FR" sz="2400" dirty="0" smtClean="0">
                <a:latin typeface="Comic Sans MS" pitchFamily="66" charset="0"/>
              </a:rPr>
              <a:t>Il y a lieu de tenir compte dans la détermination des différences d’évaluation, entre valeurs comptables et justes valeurs, et du goodwill, des immobilisations non constatées à l’actif par la société acquise.  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81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928826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LA CONSOLIDATION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latin typeface="Comic Sans MS" pitchFamily="66" charset="0"/>
              </a:rPr>
              <a:t>.</a:t>
            </a:r>
          </a:p>
          <a:p>
            <a:pPr algn="ctr">
              <a:buNone/>
            </a:pPr>
            <a:endParaRPr lang="fr-FR" sz="240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buNone/>
            </a:pPr>
            <a:endParaRPr lang="fr-FR" sz="240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Réglementation fiscale</a:t>
            </a:r>
          </a:p>
          <a:p>
            <a:pPr>
              <a:buNone/>
            </a:pP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Code de commerce</a:t>
            </a:r>
          </a:p>
          <a:p>
            <a:pPr>
              <a:buNone/>
            </a:pP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r>
              <a:rPr lang="fr-FR" sz="2400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SCF</a:t>
            </a: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loi 07-11</a:t>
            </a:r>
          </a:p>
          <a:p>
            <a:pPr>
              <a:buNone/>
            </a:pPr>
            <a:r>
              <a:rPr lang="fr-FR" sz="24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Réglementation Européenne « Directive unique » </a:t>
            </a:r>
            <a:endParaRPr lang="fr-FR" sz="2400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EA0E-C0DF-4DF9-8FF0-0F0C44CFB473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BOULAHDOUR Yassine Expert-comptable diplômé d'état</a:t>
            </a:r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2186</TotalTime>
  <Words>2878</Words>
  <Application>Microsoft Office PowerPoint</Application>
  <PresentationFormat>Affichage à l'écran (4:3)</PresentationFormat>
  <Paragraphs>672</Paragraphs>
  <Slides>81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81</vt:i4>
      </vt:variant>
    </vt:vector>
  </HeadingPairs>
  <TitlesOfParts>
    <vt:vector size="83" baseType="lpstr">
      <vt:lpstr>Thème Office</vt:lpstr>
      <vt:lpstr>Document</vt:lpstr>
      <vt:lpstr>CONSOLIDATION</vt:lpstr>
      <vt:lpstr>  NORMES INTERNATIONALES IAS IFRS </vt:lpstr>
      <vt:lpstr>Réglementation Algérienne</vt:lpstr>
      <vt:lpstr>.</vt:lpstr>
      <vt:lpstr>.</vt:lpstr>
      <vt:lpstr>SOCIÉTÉ HOLDING</vt:lpstr>
      <vt:lpstr> LE « GROUPE  » EXISTE ECONOMIQUEMENT. </vt:lpstr>
      <vt:lpstr>LA CONSOLIDATION</vt:lpstr>
      <vt:lpstr>LA CONSOLIDATION</vt:lpstr>
      <vt:lpstr>LE DROIT FISCAL  GROUPES DE SOCIETES  </vt:lpstr>
      <vt:lpstr>DÉFINITION FISCALE DU GROUPE </vt:lpstr>
      <vt:lpstr>CONSOLIDATION FISCALE </vt:lpstr>
      <vt:lpstr>DÉFINITION FISCALE DU GROUPE </vt:lpstr>
      <vt:lpstr>COMPTES CONSOLIDÉS - Code c/ce</vt:lpstr>
      <vt:lpstr>COMPTES CONSOLIDÉS-SCF</vt:lpstr>
      <vt:lpstr>RÉGLEMENTATION EUROPÉENNE</vt:lpstr>
      <vt:lpstr>.</vt:lpstr>
      <vt:lpstr>OBLIGATION DE CONSOLIDER- Code de C/ce</vt:lpstr>
      <vt:lpstr>OBLIGATION DE CONSOLIDER - SCF </vt:lpstr>
      <vt:lpstr>OBLIGATION DE CONSOLIDER</vt:lpstr>
      <vt:lpstr>.</vt:lpstr>
      <vt:lpstr>EXEMPTION DE CONSOLIDATION</vt:lpstr>
      <vt:lpstr>EXEMPTIONS DE CONSOLIDATION-IFRS 10</vt:lpstr>
      <vt:lpstr>.</vt:lpstr>
      <vt:lpstr>PERIMETRE DE CONSOLIDATION.  </vt:lpstr>
      <vt:lpstr>EXCLUSIONS - SCF</vt:lpstr>
      <vt:lpstr>  PARTICIPATION DIRECTE.   PARTICIPATION INDIRECTE. PARTICIPATION DIRECTE ET INDIRECTE . </vt:lpstr>
      <vt:lpstr>  ‘PARTICIPATION CIRCULAIRE SIMPLE                ‘PARTICIPATION CIRCULAIRE’  DITE  CROISÉE OU RÉCIPROQUE’    </vt:lpstr>
      <vt:lpstr>INTÉRÊT ET CONTRÔLE</vt:lpstr>
      <vt:lpstr>CONSOLIDATION</vt:lpstr>
      <vt:lpstr>.</vt:lpstr>
      <vt:lpstr>METHODES DE CONSOLIDATION .   </vt:lpstr>
      <vt:lpstr>IFRS 10 Le contrôle d’une entité </vt:lpstr>
      <vt:lpstr>CONTRÔLE  « SCF »</vt:lpstr>
      <vt:lpstr>CONTRÔLE  « Code de C/CE »</vt:lpstr>
      <vt:lpstr>CONTRÔLE EXCLUSIF </vt:lpstr>
      <vt:lpstr>IAS 11 CONTRÔLE CONJOINT</vt:lpstr>
      <vt:lpstr>CONTRÔLE CONJOINT « SCF »</vt:lpstr>
      <vt:lpstr>CONTRÔLE CONJOINT « SCF »</vt:lpstr>
      <vt:lpstr>INFLUENCE  NOTABLE IAS 28</vt:lpstr>
      <vt:lpstr>ENTITÉ ASSOCIÉE-SCF</vt:lpstr>
      <vt:lpstr>MÉTHODES DE CONSOLIDATION</vt:lpstr>
      <vt:lpstr>MÉTHODES DE CONSOLIDATION</vt:lpstr>
      <vt:lpstr>DEMARCHE DE LA CONSOLIDATION </vt:lpstr>
      <vt:lpstr>DEMARCHE DE LA CONSOLIDATION </vt:lpstr>
      <vt:lpstr>INTEGRATION GLOBALE. </vt:lpstr>
      <vt:lpstr>MISE  EN ÉQUIVALENCE « Equity acounting »</vt:lpstr>
      <vt:lpstr>MISE EN EQUIVALENCE . </vt:lpstr>
      <vt:lpstr>MISE EN EQUIVALENCE - SCF</vt:lpstr>
      <vt:lpstr>INTEGRATION PROPORTIONNELLE</vt:lpstr>
      <vt:lpstr>METHODOLOGIE GENERALE  DE LA CONSOLIDATION </vt:lpstr>
      <vt:lpstr>CHOIX METHODOLOGIQUES </vt:lpstr>
      <vt:lpstr>METHODOLOGIE GENERALE DE LA CONSOLIDATION DE COMPTES DE GROUPE. </vt:lpstr>
      <vt:lpstr>   ORGANIGRAMME GROUPE CONDOR.    </vt:lpstr>
      <vt:lpstr>METHODOLOGIE GENERALE DE LA CONSOLIDATION DE COMPTES DE GROUPE. </vt:lpstr>
      <vt:lpstr>METHODOLOGIE GENERALE DE LA CONSOLIDATION DE COMPTES DE GROUPE. </vt:lpstr>
      <vt:lpstr>METHODOLOGIE GENERALE DE LA CONSOLIDATION DE COMPTES DE GROUPE. </vt:lpstr>
      <vt:lpstr>PROCESSUS DE CONSOLIDATION  </vt:lpstr>
      <vt:lpstr>PROCESSUS DE CONSOLIDATION</vt:lpstr>
      <vt:lpstr>DEUXIÈME ÉTAPE : TRAVAUX  DE CONSOLIDATION PROPREMENT DITS.</vt:lpstr>
      <vt:lpstr>DEUXIÈME ÉTAPE : TRAVAUX  DE CONSOLIDATION PROPREMENT DITS.</vt:lpstr>
      <vt:lpstr>DEUXIÈME ÉTAPE : TRAVAUX  DE CONSOLIDATION PROPREMENT DITS.</vt:lpstr>
      <vt:lpstr>.</vt:lpstr>
      <vt:lpstr>.</vt:lpstr>
      <vt:lpstr>GOODWILL</vt:lpstr>
      <vt:lpstr>     ECART  DE PREMIERE CONSOLIDATION.   </vt:lpstr>
      <vt:lpstr>     ECART  DE PREMIERE CONSOLIDATION SCF Arrêté du 26.07.2008   </vt:lpstr>
      <vt:lpstr> ÉCART DE PREMIÈRE CONSOLIDATION  SCF Arrêté du 26.07.2008  </vt:lpstr>
      <vt:lpstr>ÉCART DE PREMIÈRE CONSOLIDATION  SCF Arrêté du 26.07.2008   </vt:lpstr>
      <vt:lpstr> ÉCART DE PREMIÈRE CONSOLIDATION  SCF Arrêté du 26.07.2008   </vt:lpstr>
      <vt:lpstr>JUSTE VALEUR IFRS</vt:lpstr>
      <vt:lpstr>GOODWILL</vt:lpstr>
      <vt:lpstr>GOODWILL</vt:lpstr>
      <vt:lpstr>GOODWILL Dépréciation / Amortissement</vt:lpstr>
      <vt:lpstr>GOODWILL NEGATIF</vt:lpstr>
      <vt:lpstr>GOODWILL- MISE EN EQUIVALENCE</vt:lpstr>
      <vt:lpstr>MISE EN EQUIVALENCE</vt:lpstr>
      <vt:lpstr>MISE EN EQUIVALENCE-IAS 28</vt:lpstr>
      <vt:lpstr>MEQ - ILLUSTRATION</vt:lpstr>
      <vt:lpstr>MEQ - ILLUSTRATION</vt:lpstr>
      <vt:lpstr>Immobilisations Incorporelles développées en interne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By</dc:creator>
  <cp:lastModifiedBy>toshiba</cp:lastModifiedBy>
  <cp:revision>301</cp:revision>
  <dcterms:created xsi:type="dcterms:W3CDTF">2009-04-03T11:15:18Z</dcterms:created>
  <dcterms:modified xsi:type="dcterms:W3CDTF">2015-12-13T14:24:58Z</dcterms:modified>
</cp:coreProperties>
</file>