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8" r:id="rId2"/>
    <p:sldId id="316" r:id="rId3"/>
    <p:sldId id="303" r:id="rId4"/>
    <p:sldId id="315" r:id="rId5"/>
    <p:sldId id="302" r:id="rId6"/>
    <p:sldId id="299" r:id="rId7"/>
    <p:sldId id="290" r:id="rId8"/>
    <p:sldId id="304" r:id="rId9"/>
    <p:sldId id="291" r:id="rId10"/>
    <p:sldId id="305" r:id="rId11"/>
    <p:sldId id="294" r:id="rId12"/>
    <p:sldId id="307" r:id="rId13"/>
    <p:sldId id="312" r:id="rId14"/>
    <p:sldId id="293" r:id="rId15"/>
    <p:sldId id="319" r:id="rId16"/>
    <p:sldId id="313" r:id="rId17"/>
    <p:sldId id="297" r:id="rId18"/>
    <p:sldId id="314" r:id="rId19"/>
    <p:sldId id="308" r:id="rId20"/>
    <p:sldId id="298" r:id="rId21"/>
    <p:sldId id="309" r:id="rId22"/>
    <p:sldId id="285" r:id="rId23"/>
    <p:sldId id="311" r:id="rId24"/>
    <p:sldId id="288" r:id="rId25"/>
    <p:sldId id="295" r:id="rId26"/>
    <p:sldId id="310" r:id="rId27"/>
    <p:sldId id="300" r:id="rId28"/>
    <p:sldId id="296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8889" autoAdjust="0"/>
  </p:normalViewPr>
  <p:slideViewPr>
    <p:cSldViewPr>
      <p:cViewPr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F4C7-9EA4-4EA4-AA9D-BC2FE184D1D7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96F9-143F-47FC-AC6E-083837D02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sujet de droit est</a:t>
            </a:r>
            <a:r>
              <a:rPr lang="fr-FR" baseline="0" dirty="0" smtClean="0"/>
              <a:t> titulaire des droits et obligation soit un patrimoine</a:t>
            </a:r>
          </a:p>
          <a:p>
            <a:r>
              <a:rPr lang="fr-FR" baseline="0" dirty="0" smtClean="0"/>
              <a:t>Avoir un nom</a:t>
            </a:r>
          </a:p>
          <a:p>
            <a:r>
              <a:rPr lang="fr-FR" dirty="0" smtClean="0"/>
              <a:t>Avoir un domicile</a:t>
            </a:r>
          </a:p>
          <a:p>
            <a:r>
              <a:rPr lang="fr-FR" dirty="0" smtClean="0"/>
              <a:t>Avoir une nationalité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96F9-143F-47FC-AC6E-083837D02C3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8106-B0B3-4DA9-980C-38EB9592269D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8106-B0B3-4DA9-980C-38EB9592269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8106-B0B3-4DA9-980C-38EB9592269D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Il est difficile d'ignorer la dimension économique du groupe derrière l'indépendance juridique des sociétés.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96F9-143F-47FC-AC6E-083837D02C3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Code de commerce donne aux termes de « filiales » et de « participations » un sens étroit en fonction exclusivement du pourcentage détenu par une société dans le capital d'une autre, abstraction faite du délai de possession des titres, de l'intention qui a motivé l'achat ou la souscription et des pouvoirs réels de la société participante.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96F9-143F-47FC-AC6E-083837D02C3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96F9-143F-47FC-AC6E-083837D02C3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496F9-143F-47FC-AC6E-083837D02C3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8106-B0B3-4DA9-980C-38EB9592269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8106-B0B3-4DA9-980C-38EB9592269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8106-B0B3-4DA9-980C-38EB9592269D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68106-B0B3-4DA9-980C-38EB9592269D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E184-BCA5-4366-9766-03B2CB47838D}" type="datetimeFigureOut">
              <a:rPr lang="fr-FR" smtClean="0"/>
              <a:pPr/>
              <a:t>13/12/2015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BE97-BBBA-40B7-BC6F-BF7BD0F691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7.jpeg"/><Relationship Id="rId1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gif"/><Relationship Id="rId10" Type="http://schemas.openxmlformats.org/officeDocument/2006/relationships/hyperlink" Target="http://www.bing.com/images/search?q=ramy+groupe&amp;view=detailv2&amp;&amp;id=DA2BC165BBD5BCF515DF6492FF626F720C1CB069&amp;selectedIndex=6&amp;ccid=AA+xZx35&amp;simid=608032628215253296&amp;thid=OIP.M000fb1671df9c650da3807f47a73c556o0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.jpeg"/><Relationship Id="rId4" Type="http://schemas.openxmlformats.org/officeDocument/2006/relationships/image" Target="../media/image15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357290" y="5143536"/>
            <a:ext cx="6429420" cy="100010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L’activité légale de commissariat aux comptes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4" y="1857364"/>
            <a:ext cx="9215406" cy="51435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b="1" i="1" dirty="0" smtClean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b="1" i="1" dirty="0" smtClean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b="1" i="1" dirty="0" smtClean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b="1" i="1" dirty="0" smtClean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57290" y="-24"/>
            <a:ext cx="6429420" cy="192882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0"/>
            <a:ext cx="150019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1357290" y="4071942"/>
            <a:ext cx="6429420" cy="17859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FR" sz="2800" b="1" i="1" dirty="0" smtClean="0"/>
          </a:p>
          <a:p>
            <a:pPr algn="ctr">
              <a:spcBef>
                <a:spcPct val="0"/>
              </a:spcBef>
              <a:defRPr/>
            </a:pPr>
            <a:r>
              <a:rPr lang="fr-FR" sz="2800" b="1" i="1" dirty="0" smtClean="0"/>
              <a:t>                                  Par </a:t>
            </a:r>
            <a:r>
              <a:rPr lang="fr-FR" sz="2800" b="1" i="1" dirty="0" err="1" smtClean="0"/>
              <a:t>Yahia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Benhamouda</a:t>
            </a:r>
            <a:endParaRPr lang="fr-FR" sz="2800" b="1" i="1" dirty="0" smtClean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57290" y="2071678"/>
            <a:ext cx="6429420" cy="100010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2800" b="1" i="1" dirty="0" smtClean="0">
                <a:solidFill>
                  <a:srgbClr val="C00000"/>
                </a:solidFill>
              </a:rPr>
              <a:t>13 et 14 décembre 2015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71470" y="2071702"/>
            <a:ext cx="1428760" cy="100010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i="1" dirty="0" smtClean="0"/>
              <a:t>MF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Image 15" descr="https://sp.yimg.com/xj/th?id=OIP.M4c829b7af4b0fb9cd4c6b2512e40d363H0&amp;pid=15.1&amp;P=0&amp;w=273&amp;h=18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-24"/>
            <a:ext cx="150019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7786710" y="2071702"/>
            <a:ext cx="1428760" cy="100010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i="1" dirty="0" smtClean="0"/>
              <a:t>ONEC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70" y="-1000156"/>
            <a:ext cx="9358346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2214546" y="5214950"/>
            <a:ext cx="6929486" cy="17859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Aspects juridiques des groupes de sociétés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	     		   </a:t>
            </a:r>
            <a:r>
              <a:rPr lang="fr-FR" sz="2800" b="1" i="1" dirty="0" smtClean="0"/>
              <a:t>Par </a:t>
            </a:r>
            <a:r>
              <a:rPr lang="fr-FR" sz="2800" b="1" i="1" dirty="0" err="1" smtClean="0"/>
              <a:t>Yahia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Benhamouda</a:t>
            </a:r>
            <a:r>
              <a:rPr lang="fr-FR" sz="2800" b="1" i="1" dirty="0" smtClean="0"/>
              <a:t>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i="1" dirty="0" smtClean="0"/>
              <a:t>			        Expert-comptable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fr-FR" sz="3600" b="1" dirty="0" smtClean="0">
                <a:solidFill>
                  <a:schemeClr val="tx1"/>
                </a:solidFill>
              </a:rPr>
              <a:t> 1) </a:t>
            </a:r>
            <a:r>
              <a:rPr lang="fr-FR" sz="3600" b="1" dirty="0" smtClean="0">
                <a:solidFill>
                  <a:schemeClr val="tx1"/>
                </a:solidFill>
              </a:rPr>
              <a:t>Le groupe et le</a:t>
            </a:r>
            <a:r>
              <a:rPr lang="fr-FR" sz="3600" b="1" dirty="0" smtClean="0">
                <a:solidFill>
                  <a:schemeClr val="tx1"/>
                </a:solidFill>
              </a:rPr>
              <a:t> </a:t>
            </a:r>
            <a:r>
              <a:rPr lang="fr-FR" sz="3600" b="1" dirty="0" smtClean="0">
                <a:solidFill>
                  <a:schemeClr val="tx1"/>
                </a:solidFill>
              </a:rPr>
              <a:t>droit commercial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2000240"/>
            <a:ext cx="9144000" cy="6429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Définit les Filiales et participations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(Article 729 du Code de commerce)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786058"/>
            <a:ext cx="9144032" cy="6429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Interdit les participations réciproques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(Article 730du Code de commerce)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43446"/>
            <a:ext cx="9144000" cy="6429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    limite les participations circulaires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(Article 732 bis du Code de commerce)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571876"/>
            <a:ext cx="9144000" cy="857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                    Définit la notion de 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contrôle exercé par la société mère appelée par le législateur «société holding »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(Article 731 du Code de commerce)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5357826"/>
            <a:ext cx="9144000" cy="571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                   organise la communication financière du groupe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(Article  732 BIS 3 du Code de commerce)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0" y="6143668"/>
            <a:ext cx="9144000" cy="7143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                        Définit les comptes consolidés et la notion de « groupe de sociétés »</a:t>
            </a:r>
            <a:r>
              <a:rPr lang="fr-FR" sz="1200" dirty="0" smtClean="0">
                <a:solidFill>
                  <a:schemeClr val="tx1"/>
                </a:solidFill>
              </a:rPr>
              <a:t>(Article 732 BIS 4 du Code de commerce)</a:t>
            </a:r>
          </a:p>
        </p:txBody>
      </p:sp>
      <p:pic>
        <p:nvPicPr>
          <p:cNvPr id="14" name="Picture 47" descr="C:\Users\client\Documents\OUVRAGES\droit-commercial-1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000108"/>
            <a:ext cx="1681153" cy="928694"/>
          </a:xfrm>
          <a:prstGeom prst="rect">
            <a:avLst/>
          </a:prstGeom>
          <a:noFill/>
        </p:spPr>
      </p:pic>
      <p:pic>
        <p:nvPicPr>
          <p:cNvPr id="16" name="Picture 48" descr="C:\Users\client\Documents\OUVRAGES\logo droit commerci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000108"/>
            <a:ext cx="2428892" cy="928694"/>
          </a:xfrm>
          <a:prstGeom prst="rect">
            <a:avLst/>
          </a:prstGeom>
          <a:noFill/>
        </p:spPr>
      </p:pic>
      <p:pic>
        <p:nvPicPr>
          <p:cNvPr id="18" name="Picture 3" descr="C:\Users\client\Documents\OUVRAGES\hold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876"/>
            <a:ext cx="1643042" cy="837410"/>
          </a:xfrm>
          <a:prstGeom prst="rect">
            <a:avLst/>
          </a:prstGeom>
          <a:noFill/>
        </p:spPr>
      </p:pic>
      <p:pic>
        <p:nvPicPr>
          <p:cNvPr id="19" name="Picture 22" descr="C:\Users\client\Documents\OUVRAGES\images RECIPROQU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3447"/>
            <a:ext cx="1714480" cy="642942"/>
          </a:xfrm>
          <a:prstGeom prst="rect">
            <a:avLst/>
          </a:prstGeom>
          <a:noFill/>
        </p:spPr>
      </p:pic>
      <p:pic>
        <p:nvPicPr>
          <p:cNvPr id="20" name="Picture 4" descr="C:\Users\client\Documents\OUVRAGES\images compt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84500"/>
            <a:ext cx="1714480" cy="602086"/>
          </a:xfrm>
          <a:prstGeom prst="rect">
            <a:avLst/>
          </a:prstGeom>
          <a:noFill/>
        </p:spPr>
      </p:pic>
      <p:pic>
        <p:nvPicPr>
          <p:cNvPr id="21" name="Picture 21" descr="C:\Users\client\Documents\OUVRAGES\images GROUPE 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329251"/>
            <a:ext cx="1714480" cy="600079"/>
          </a:xfrm>
          <a:prstGeom prst="rect">
            <a:avLst/>
          </a:prstGeom>
          <a:noFill/>
        </p:spPr>
      </p:pic>
      <p:sp>
        <p:nvSpPr>
          <p:cNvPr id="23" name="Rectangle à coins arrondis 22"/>
          <p:cNvSpPr/>
          <p:nvPr/>
        </p:nvSpPr>
        <p:spPr>
          <a:xfrm>
            <a:off x="-32" y="2714620"/>
            <a:ext cx="1785950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-32" y="3000372"/>
            <a:ext cx="46302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357290" y="3000372"/>
            <a:ext cx="46302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6" name="Flèche courbée vers le haut 25"/>
          <p:cNvSpPr/>
          <p:nvPr/>
        </p:nvSpPr>
        <p:spPr>
          <a:xfrm>
            <a:off x="428596" y="3214686"/>
            <a:ext cx="926078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 courbée vers le haut 26"/>
          <p:cNvSpPr/>
          <p:nvPr/>
        </p:nvSpPr>
        <p:spPr>
          <a:xfrm rot="11096641">
            <a:off x="519052" y="2782866"/>
            <a:ext cx="926078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2" name="Picture 8" descr="C:\Users\client\Documents\OUVRAGES\images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4714884"/>
            <a:ext cx="384075" cy="35719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500034" y="3214686"/>
            <a:ext cx="7937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&gt; 10%</a:t>
            </a:r>
            <a:endParaRPr lang="fr-FR" dirty="0"/>
          </a:p>
        </p:txBody>
      </p:sp>
      <p:pic>
        <p:nvPicPr>
          <p:cNvPr id="30" name="Picture 2" descr="C:\Users\client\Documents\OUVRAGES\iMAGE GROUP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2" y="1997274"/>
            <a:ext cx="1785950" cy="622839"/>
          </a:xfrm>
          <a:prstGeom prst="rect">
            <a:avLst/>
          </a:prstGeom>
          <a:noFill/>
        </p:spPr>
      </p:pic>
      <p:pic>
        <p:nvPicPr>
          <p:cNvPr id="9218" name="Picture 2" descr="https://s.yimg.com/fz/api/res/1.2/9ls5oNfXNrmamvXZJEftQw--/YXBwaWQ9c3JjaGRkO2JnPUQ3RDdENztmaT1pbnNldDtoPTkwO3E9OTU7dz05MA--/http:/csimg.leguide.com/srv/FR/29017645p123914/T/150x150/C/FFFFFF/url/robe-roug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86" y="2786058"/>
            <a:ext cx="357190" cy="357190"/>
          </a:xfrm>
          <a:prstGeom prst="rect">
            <a:avLst/>
          </a:prstGeom>
          <a:noFill/>
        </p:spPr>
      </p:pic>
      <p:sp>
        <p:nvSpPr>
          <p:cNvPr id="29" name="Titre 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C:\Users\DELL\Desktop\LOGO ONEC-01-0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33" name="Image 32" descr="https://sp.yimg.com/xj/th?id=OIP.M4c829b7af4b0fb9cd4c6b2512e40d363H0&amp;pid=15.1&amp;P=0&amp;w=273&amp;h=183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32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06" y="2357430"/>
            <a:ext cx="9001124" cy="19288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Article :- 732 bis 4. –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Par comptes consolidés, on entend la présentation de la situation financière et des résultats d'un </a:t>
            </a:r>
            <a:r>
              <a:rPr lang="fr-FR" sz="2800" b="1" i="1" dirty="0" smtClean="0">
                <a:solidFill>
                  <a:schemeClr val="tx1"/>
                </a:solidFill>
              </a:rPr>
              <a:t>groupe de sociétés</a:t>
            </a:r>
            <a:r>
              <a:rPr lang="fr-FR" sz="2800" dirty="0" smtClean="0">
                <a:solidFill>
                  <a:schemeClr val="tx1"/>
                </a:solidFill>
              </a:rPr>
              <a:t>, comme si celles-ci ne formaient qu'une seule entité.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5" name="irc_mi" descr="http://www.bma-leblog.com/wp-content/uploads/code-de-commerc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584" y="1643050"/>
            <a:ext cx="1059830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DELL\Desktop\LOGO ONEC-01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9" name="Image 8" descr="https://sp.yimg.com/xj/th?id=OIP.M4c829b7af4b0fb9cd4c6b2512e40d363H0&amp;pid=15.1&amp;P=0&amp;w=273&amp;h=18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sz="4000" b="1" dirty="0" smtClean="0">
              <a:solidFill>
                <a:schemeClr val="tx1"/>
              </a:solidFill>
            </a:endParaRPr>
          </a:p>
          <a:p>
            <a:r>
              <a:rPr lang="fr-FR" sz="4000" b="1" dirty="0" smtClean="0">
                <a:solidFill>
                  <a:schemeClr val="tx1"/>
                </a:solidFill>
              </a:rPr>
              <a:t>2</a:t>
            </a:r>
            <a:r>
              <a:rPr lang="fr-FR" sz="4000" b="1" dirty="0" smtClean="0">
                <a:solidFill>
                  <a:schemeClr val="tx1"/>
                </a:solidFill>
              </a:rPr>
              <a:t>) </a:t>
            </a:r>
            <a:r>
              <a:rPr lang="fr-FR" sz="4000" b="1" dirty="0" smtClean="0">
                <a:solidFill>
                  <a:schemeClr val="tx1"/>
                </a:solidFill>
              </a:rPr>
              <a:t>Le groupe et </a:t>
            </a:r>
            <a:r>
              <a:rPr lang="fr-FR" sz="4000" b="1" dirty="0" smtClean="0">
                <a:solidFill>
                  <a:schemeClr val="tx1"/>
                </a:solidFill>
              </a:rPr>
              <a:t>le </a:t>
            </a:r>
            <a:r>
              <a:rPr lang="fr-FR" sz="4000" b="1" dirty="0" smtClean="0">
                <a:solidFill>
                  <a:schemeClr val="tx1"/>
                </a:solidFill>
              </a:rPr>
              <a:t>droit comptable</a:t>
            </a:r>
          </a:p>
          <a:p>
            <a:pPr lvl="1" algn="l"/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7554" y="1785926"/>
            <a:ext cx="1714512" cy="1500198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32" y="1000108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8" name="Parchemin vertical 27"/>
          <p:cNvSpPr/>
          <p:nvPr/>
        </p:nvSpPr>
        <p:spPr>
          <a:xfrm>
            <a:off x="2786050" y="1071546"/>
            <a:ext cx="3643338" cy="1201476"/>
          </a:xfrm>
          <a:prstGeom prst="verticalScroll">
            <a:avLst/>
          </a:prstGeom>
          <a:solidFill>
            <a:srgbClr val="CC0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tx1"/>
                </a:solidFill>
                <a:latin typeface="Arial Black" pitchFamily="34" charset="0"/>
              </a:rPr>
              <a:t>DROIT  COMPTABLE</a:t>
            </a:r>
            <a:endParaRPr lang="fr-FR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6" y="2357430"/>
            <a:ext cx="9001124" cy="12144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 smtClean="0">
                <a:solidFill>
                  <a:schemeClr val="tx1"/>
                </a:solidFill>
              </a:rPr>
              <a:t>                   La loi 07-11 portant SCF organise et encadre la       	    communication de l’information financière des groupes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(Articles 31 et 32 de la loi 07-11 portant SCF)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8" name="Picture 50" descr="C:\Users\client\Documents\OUVRAGES\image Consolidation compt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357430"/>
            <a:ext cx="1571636" cy="1214446"/>
          </a:xfrm>
          <a:prstGeom prst="rect">
            <a:avLst/>
          </a:prstGeom>
          <a:noFill/>
        </p:spPr>
      </p:pic>
      <p:pic>
        <p:nvPicPr>
          <p:cNvPr id="9" name="fullResImage" descr="http://www.avocats-mathias.com/wp-content/uploads/2014/02/garance-mathias-cabinet-avocats-groupe-societes-logicie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643314"/>
            <a:ext cx="57150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406" y="5643578"/>
            <a:ext cx="9072594" cy="12144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                    L’arrêté portant application du SCF fixe les règles relatives à     	        la production des états financiers individuels et consolidés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54274" name="Picture 2" descr="https://sp.yimg.com/xj/th?id=OIP.M537f62a44d4a0d9f34bda54d52ffc475o0&amp;pid=15.1&amp;P=0&amp;w=239&amp;h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87" y="5643578"/>
            <a:ext cx="1464479" cy="1214422"/>
          </a:xfrm>
          <a:prstGeom prst="rect">
            <a:avLst/>
          </a:prstGeom>
          <a:noFill/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C:\Users\DELL\Desktop\LOGO ONEC-01-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7" name="Image 16" descr="https://sp.yimg.com/xj/th?id=OIP.M4c829b7af4b0fb9cd4c6b2512e40d363H0&amp;pid=15.1&amp;P=0&amp;w=273&amp;h=18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7554" y="1785926"/>
            <a:ext cx="1714512" cy="1500198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32" y="1000108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8" name="Parchemin vertical 27"/>
          <p:cNvSpPr/>
          <p:nvPr/>
        </p:nvSpPr>
        <p:spPr>
          <a:xfrm>
            <a:off x="2786050" y="1071546"/>
            <a:ext cx="3643338" cy="1201476"/>
          </a:xfrm>
          <a:prstGeom prst="verticalScroll">
            <a:avLst/>
          </a:prstGeom>
          <a:solidFill>
            <a:srgbClr val="CC0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tx1"/>
                </a:solidFill>
                <a:latin typeface="Arial Black" pitchFamily="34" charset="0"/>
              </a:rPr>
              <a:t>DROIT  COMPTABLE</a:t>
            </a:r>
            <a:endParaRPr lang="fr-FR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44" y="2928934"/>
            <a:ext cx="8929718" cy="16430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Art. 32.de la loi 07-11. « … la consolidation des comptes vise à présenter la situation financière et le résultat d’un </a:t>
            </a:r>
            <a:r>
              <a:rPr lang="fr-FR" sz="2400" b="1" i="1" dirty="0" smtClean="0">
                <a:solidFill>
                  <a:schemeClr val="tx1"/>
                </a:solidFill>
              </a:rPr>
              <a:t>groupe d’entités </a:t>
            </a:r>
            <a:r>
              <a:rPr lang="fr-FR" sz="2400" dirty="0" smtClean="0">
                <a:solidFill>
                  <a:schemeClr val="tx1"/>
                </a:solidFill>
              </a:rPr>
              <a:t>comme s’il s’agissait d’une entité unique.</a:t>
            </a:r>
          </a:p>
        </p:txBody>
      </p:sp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C:\Users\DELL\Desktop\LOGO ONEC-01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8" name="Image 17" descr="https://sp.yimg.com/xj/th?id=OIP.M4c829b7af4b0fb9cd4c6b2512e40d363H0&amp;pid=15.1&amp;P=0&amp;w=273&amp;h=18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pPr lvl="1"/>
            <a:r>
              <a:rPr lang="fr-FR" sz="4000" b="1" dirty="0" smtClean="0">
                <a:solidFill>
                  <a:schemeClr val="tx1"/>
                </a:solidFill>
              </a:rPr>
              <a:t>3</a:t>
            </a:r>
            <a:r>
              <a:rPr lang="fr-FR" sz="4000" b="1" dirty="0" smtClean="0">
                <a:solidFill>
                  <a:schemeClr val="tx1"/>
                </a:solidFill>
              </a:rPr>
              <a:t>) </a:t>
            </a:r>
            <a:r>
              <a:rPr lang="fr-FR" sz="4000" b="1" dirty="0" smtClean="0">
                <a:solidFill>
                  <a:schemeClr val="tx1"/>
                </a:solidFill>
              </a:rPr>
              <a:t>Le groupe et </a:t>
            </a:r>
            <a:r>
              <a:rPr lang="fr-FR" sz="4000" b="1" dirty="0" smtClean="0">
                <a:solidFill>
                  <a:schemeClr val="tx1"/>
                </a:solidFill>
              </a:rPr>
              <a:t>le </a:t>
            </a:r>
            <a:r>
              <a:rPr lang="fr-FR" sz="4000" b="1" dirty="0" smtClean="0">
                <a:solidFill>
                  <a:schemeClr val="tx1"/>
                </a:solidFill>
              </a:rPr>
              <a:t>droit fiscal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1438" y="2143116"/>
            <a:ext cx="8858280" cy="9286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Reconnaissance du groupe en tant qu’entité économique </a:t>
            </a:r>
          </a:p>
          <a:p>
            <a:pPr algn="ctr"/>
            <a:r>
              <a:rPr lang="fr-FR" sz="1600" dirty="0" smtClean="0"/>
              <a:t>(Article 138 bis du CIDTA)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1406" y="3929066"/>
            <a:ext cx="8858280" cy="9286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Définition de la notion de groupe au sens fiscal</a:t>
            </a:r>
          </a:p>
          <a:p>
            <a:pPr algn="ctr"/>
            <a:r>
              <a:rPr lang="fr-FR" sz="1600" dirty="0" smtClean="0"/>
              <a:t>(Article 138 bis du CIDTA)</a:t>
            </a:r>
          </a:p>
        </p:txBody>
      </p:sp>
      <p:pic>
        <p:nvPicPr>
          <p:cNvPr id="10" name="Picture 46" descr="C:\Users\client\Documents\OUVRAGES\droit fisc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000108"/>
            <a:ext cx="2365129" cy="1071570"/>
          </a:xfrm>
          <a:prstGeom prst="rect">
            <a:avLst/>
          </a:prstGeom>
          <a:noFill/>
        </p:spPr>
      </p:pic>
      <p:sp>
        <p:nvSpPr>
          <p:cNvPr id="12" name="Rectangle à coins arrondis 11"/>
          <p:cNvSpPr/>
          <p:nvPr/>
        </p:nvSpPr>
        <p:spPr>
          <a:xfrm>
            <a:off x="223806" y="5214950"/>
            <a:ext cx="2419368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SPA</a:t>
            </a:r>
            <a:endParaRPr lang="fr-FR" sz="1600" dirty="0" smtClean="0"/>
          </a:p>
        </p:txBody>
      </p:sp>
      <p:sp>
        <p:nvSpPr>
          <p:cNvPr id="14" name="Rectangle à coins arrondis 13"/>
          <p:cNvSpPr/>
          <p:nvPr/>
        </p:nvSpPr>
        <p:spPr>
          <a:xfrm>
            <a:off x="3224202" y="5214950"/>
            <a:ext cx="2633682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Détention</a:t>
            </a:r>
          </a:p>
          <a:p>
            <a:pPr algn="ctr"/>
            <a:r>
              <a:rPr lang="fr-FR" sz="2400" b="1" dirty="0" smtClean="0"/>
              <a:t>directe </a:t>
            </a:r>
          </a:p>
          <a:p>
            <a:pPr algn="ctr"/>
            <a:r>
              <a:rPr lang="fr-FR" sz="2400" b="1" dirty="0" smtClean="0"/>
              <a:t>de 90% du K ou +</a:t>
            </a:r>
            <a:endParaRPr lang="fr-FR" sz="1600" dirty="0" smtClean="0"/>
          </a:p>
        </p:txBody>
      </p:sp>
      <p:sp>
        <p:nvSpPr>
          <p:cNvPr id="15" name="Rectangle à coins arrondis 14"/>
          <p:cNvSpPr/>
          <p:nvPr/>
        </p:nvSpPr>
        <p:spPr>
          <a:xfrm>
            <a:off x="6429388" y="5214950"/>
            <a:ext cx="256224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Accord de toutes les sociétés </a:t>
            </a:r>
            <a:endParaRPr lang="fr-FR" sz="1600" dirty="0" smtClean="0"/>
          </a:p>
        </p:txBody>
      </p:sp>
      <p:sp>
        <p:nvSpPr>
          <p:cNvPr id="11" name="Titr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C:\Users\DELL\Desktop\LOGO ONEC-01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8" name="Image 17" descr="https://sp.yimg.com/xj/th?id=OIP.M4c829b7af4b0fb9cd4c6b2512e40d363H0&amp;pid=15.1&amp;P=0&amp;w=273&amp;h=18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1406" y="2071678"/>
            <a:ext cx="9001156" cy="478632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400" b="1" dirty="0" smtClean="0"/>
          </a:p>
          <a:p>
            <a:endParaRPr lang="fr-FR" sz="1050" b="1" dirty="0" smtClean="0"/>
          </a:p>
          <a:p>
            <a:r>
              <a:rPr lang="fr-FR" sz="2400" b="1" dirty="0" smtClean="0"/>
              <a:t>Mesures de faveur :</a:t>
            </a:r>
          </a:p>
          <a:p>
            <a:pPr lvl="1"/>
            <a:endParaRPr lang="fr-FR" sz="1600" b="1" dirty="0" smtClean="0"/>
          </a:p>
          <a:p>
            <a:pPr lvl="1">
              <a:buFontTx/>
              <a:buChar char="-"/>
            </a:pPr>
            <a:r>
              <a:rPr lang="fr-FR" sz="2400" b="1" dirty="0" smtClean="0"/>
              <a:t> Option pour le régime du bilan consolidé </a:t>
            </a:r>
            <a:r>
              <a:rPr lang="fr-FR" sz="1600" dirty="0" smtClean="0"/>
              <a:t>(Article 138 bis du CIDTA)</a:t>
            </a:r>
          </a:p>
          <a:p>
            <a:pPr lvl="1"/>
            <a:endParaRPr lang="fr-FR" sz="800" b="1" dirty="0" smtClean="0"/>
          </a:p>
          <a:p>
            <a:pPr lvl="1">
              <a:buFontTx/>
              <a:buChar char="-"/>
            </a:pPr>
            <a:r>
              <a:rPr lang="fr-FR" sz="2400" b="1" dirty="0" smtClean="0"/>
              <a:t> Exonération  de la plus value professionnelle réalisée entre    les sociétés de même groupe </a:t>
            </a:r>
            <a:r>
              <a:rPr lang="fr-FR" sz="1600" dirty="0" smtClean="0"/>
              <a:t>(article 173-3 du CIDTA)</a:t>
            </a:r>
          </a:p>
          <a:p>
            <a:pPr lvl="1"/>
            <a:endParaRPr lang="fr-FR" sz="800" dirty="0" smtClean="0"/>
          </a:p>
          <a:p>
            <a:pPr lvl="1">
              <a:buFontTx/>
              <a:buChar char="-"/>
            </a:pPr>
            <a:r>
              <a:rPr lang="fr-FR" sz="2400" b="1" dirty="0" smtClean="0"/>
              <a:t> Exonération à la TAP pour les opérations  réalisées entre les sociétés  relevant  d’un même groupe </a:t>
            </a:r>
            <a:r>
              <a:rPr lang="fr-FR" sz="1600" dirty="0" smtClean="0"/>
              <a:t>(article 220 -6 du CIDTA)</a:t>
            </a:r>
          </a:p>
          <a:p>
            <a:pPr lvl="1"/>
            <a:endParaRPr lang="fr-FR" sz="800" dirty="0" smtClean="0"/>
          </a:p>
          <a:p>
            <a:pPr lvl="1">
              <a:buFontTx/>
              <a:buChar char="-"/>
            </a:pPr>
            <a:r>
              <a:rPr lang="fr-FR" sz="2400" b="1" dirty="0" smtClean="0"/>
              <a:t> Exonération de TVA pour les opérations intragroupe.</a:t>
            </a:r>
          </a:p>
          <a:p>
            <a:pPr lvl="1">
              <a:buFontTx/>
              <a:buChar char="-"/>
            </a:pPr>
            <a:endParaRPr lang="fr-FR" sz="800" dirty="0" smtClean="0"/>
          </a:p>
          <a:p>
            <a:pPr lvl="1">
              <a:buFontTx/>
              <a:buChar char="-"/>
            </a:pPr>
            <a:r>
              <a:rPr lang="fr-FR" sz="2400" b="1" dirty="0" smtClean="0"/>
              <a:t> Exonération des dividendes reçus.</a:t>
            </a:r>
          </a:p>
        </p:txBody>
      </p:sp>
      <p:pic>
        <p:nvPicPr>
          <p:cNvPr id="10" name="Picture 46" descr="C:\Users\client\Documents\OUVRAGES\droit fisc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000108"/>
            <a:ext cx="2365129" cy="1071570"/>
          </a:xfrm>
          <a:prstGeom prst="rect">
            <a:avLst/>
          </a:prstGeom>
          <a:noFill/>
        </p:spPr>
      </p:pic>
      <p:pic>
        <p:nvPicPr>
          <p:cNvPr id="11" name="Picture 41" descr="C:\Users\client\Documents\OUVRAGES\images levier fisc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071678"/>
            <a:ext cx="2928958" cy="1500198"/>
          </a:xfrm>
          <a:prstGeom prst="rect">
            <a:avLst/>
          </a:prstGeom>
          <a:noFill/>
        </p:spPr>
      </p:pic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DELL\Desktop\LOGO ONEC-01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3" name="Image 12" descr="https://sp.yimg.com/xj/th?id=OIP.M4c829b7af4b0fb9cd4c6b2512e40d363H0&amp;pid=15.1&amp;P=0&amp;w=273&amp;h=18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sz="4000" b="1" dirty="0" smtClean="0">
                <a:solidFill>
                  <a:schemeClr val="tx1"/>
                </a:solidFill>
              </a:rPr>
              <a:t>4) </a:t>
            </a:r>
            <a:r>
              <a:rPr lang="fr-FR" sz="4000" b="1" dirty="0" smtClean="0">
                <a:solidFill>
                  <a:schemeClr val="tx1"/>
                </a:solidFill>
              </a:rPr>
              <a:t>Le groupe et </a:t>
            </a:r>
            <a:r>
              <a:rPr lang="fr-FR" sz="4000" b="1" dirty="0" smtClean="0">
                <a:solidFill>
                  <a:schemeClr val="tx1"/>
                </a:solidFill>
              </a:rPr>
              <a:t>le </a:t>
            </a:r>
            <a:r>
              <a:rPr lang="fr-FR" sz="4000" b="1" dirty="0" smtClean="0">
                <a:solidFill>
                  <a:schemeClr val="tx1"/>
                </a:solidFill>
              </a:rPr>
              <a:t>droit du travail</a:t>
            </a:r>
          </a:p>
          <a:p>
            <a:pPr algn="l"/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solidFill>
                  <a:schemeClr val="tx1"/>
                </a:solidFill>
              </a:rPr>
              <a:t>Sommaire</a:t>
            </a:r>
            <a:endParaRPr lang="fr-FR" b="1" dirty="0" smtClean="0">
              <a:solidFill>
                <a:schemeClr val="tx1"/>
              </a:solidFill>
            </a:endParaRP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- I - Introduction</a:t>
            </a:r>
          </a:p>
          <a:p>
            <a:pPr algn="l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 II – le droit et les groupes de sociétés</a:t>
            </a:r>
          </a:p>
          <a:p>
            <a:pPr lvl="1" algn="l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 1) le droit commercial</a:t>
            </a:r>
          </a:p>
          <a:p>
            <a:pPr lvl="1" algn="l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 2) le droit comptable</a:t>
            </a:r>
          </a:p>
          <a:p>
            <a:pPr lvl="1" algn="l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 3) le droit fiscal</a:t>
            </a:r>
          </a:p>
          <a:p>
            <a:pPr lvl="1" algn="l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 4) le droit du travail</a:t>
            </a:r>
          </a:p>
          <a:p>
            <a:pPr algn="l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 III – La gouvernance des groupes de sociétés</a:t>
            </a:r>
          </a:p>
          <a:p>
            <a:pPr algn="l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 IV - Conclusion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5918" y="-23"/>
            <a:ext cx="5643602" cy="100013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/>
              <a:t>Aspects juridiques des groupes de sociétés </a:t>
            </a:r>
            <a:endParaRPr lang="fr-FR" sz="3600" dirty="0"/>
          </a:p>
        </p:txBody>
      </p:sp>
      <p:pic>
        <p:nvPicPr>
          <p:cNvPr id="4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5" name="Image 4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ous-titre 10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1438" y="3786190"/>
            <a:ext cx="3214678" cy="9286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Relations individuelles de travail </a:t>
            </a:r>
            <a:endParaRPr lang="fr-FR" sz="1600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5429256" y="3929066"/>
            <a:ext cx="3143272" cy="9286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Relations collectives de travail</a:t>
            </a:r>
          </a:p>
        </p:txBody>
      </p:sp>
      <p:pic>
        <p:nvPicPr>
          <p:cNvPr id="10" name="Picture 51" descr="C:\Users\client\Documents\OUVRAGES\relations,individuelle,trav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80318"/>
            <a:ext cx="3000396" cy="1605872"/>
          </a:xfrm>
          <a:prstGeom prst="rect">
            <a:avLst/>
          </a:prstGeom>
          <a:noFill/>
        </p:spPr>
      </p:pic>
      <p:pic>
        <p:nvPicPr>
          <p:cNvPr id="11" name="Picture 54" descr="C:\Users\client\Documents\OUVRAGES\droit de trav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5" y="2214554"/>
            <a:ext cx="2898196" cy="1609718"/>
          </a:xfrm>
          <a:prstGeom prst="rect">
            <a:avLst/>
          </a:prstGeom>
          <a:noFill/>
        </p:spPr>
      </p:pic>
      <p:pic>
        <p:nvPicPr>
          <p:cNvPr id="12" name="Picture 49" descr="C:\Users\client\Documents\OUVRAGES\images droit du trav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000116"/>
            <a:ext cx="2286016" cy="1428752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>
            <a:off x="5500694" y="5214950"/>
            <a:ext cx="3214678" cy="9286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Création du comité de groupe</a:t>
            </a:r>
            <a:endParaRPr lang="fr-FR" sz="1600" dirty="0" smtClean="0"/>
          </a:p>
        </p:txBody>
      </p:sp>
      <p:sp>
        <p:nvSpPr>
          <p:cNvPr id="14" name="Rectangle à coins arrondis 13"/>
          <p:cNvSpPr/>
          <p:nvPr/>
        </p:nvSpPr>
        <p:spPr>
          <a:xfrm>
            <a:off x="142876" y="5214950"/>
            <a:ext cx="3214678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Harmonisation de la politique sociale du groupe</a:t>
            </a:r>
            <a:endParaRPr lang="fr-FR" sz="1600" dirty="0" smtClean="0"/>
          </a:p>
        </p:txBody>
      </p:sp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C:\Users\DELL\Desktop\LOGO ONEC-01-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8" name="Image 17" descr="https://sp.yimg.com/xj/th?id=OIP.M4c829b7af4b0fb9cd4c6b2512e40d363H0&amp;pid=15.1&amp;P=0&amp;w=273&amp;h=18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4000" b="1" dirty="0" smtClean="0">
                <a:solidFill>
                  <a:schemeClr val="tx1"/>
                </a:solidFill>
              </a:rPr>
              <a:t> III – La gouvernance des groupes de sociétés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42910" y="1500174"/>
            <a:ext cx="7786742" cy="1785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L’importance économique des groupes a rendu nécessaire la recomposition légale de l’organe de gestion 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55" descr="C:\Users\client\Documents\OUVRAGES\Image conseil d'administratio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5"/>
            <a:ext cx="3571900" cy="2167415"/>
          </a:xfrm>
          <a:prstGeom prst="rect">
            <a:avLst/>
          </a:prstGeom>
          <a:noFill/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DELL\Desktop\LOGO ONEC-01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0" name="Image 9" descr="https://sp.yimg.com/xj/th?id=OIP.M4c829b7af4b0fb9cd4c6b2512e40d363H0&amp;pid=15.1&amp;P=0&amp;w=273&amp;h=18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224070" y="5286388"/>
            <a:ext cx="4348194" cy="1428760"/>
          </a:xfrm>
          <a:prstGeom prst="roundRect">
            <a:avLst/>
          </a:prstGeom>
          <a:solidFill>
            <a:srgbClr val="C00000"/>
          </a:solid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Gouvernance d’entreprise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2052665" y="3857628"/>
            <a:ext cx="571504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55" descr="C:\Users\client\Documents\OUVRAGES\Image conseil d'administrati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786190"/>
            <a:ext cx="1909821" cy="1158872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-71406" y="1000108"/>
            <a:ext cx="9144000" cy="58578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57158" y="3929066"/>
            <a:ext cx="3519436" cy="17145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Organe de gestion</a:t>
            </a:r>
          </a:p>
          <a:p>
            <a:pPr algn="ctr"/>
            <a:r>
              <a:rPr lang="fr-FR" b="1" dirty="0" smtClean="0"/>
              <a:t>(C.A ou Directoire)</a:t>
            </a:r>
          </a:p>
          <a:p>
            <a:pPr algn="ctr"/>
            <a:r>
              <a:rPr lang="fr-FR" b="1" dirty="0" smtClean="0"/>
              <a:t>(gérant)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929191" y="3929066"/>
            <a:ext cx="3643338" cy="17145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Organe de contrôle </a:t>
            </a:r>
            <a:r>
              <a:rPr lang="fr-FR" sz="2000" b="1" dirty="0" smtClean="0"/>
              <a:t>(Commissaire aux Comptes)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714612" y="2071678"/>
            <a:ext cx="3519467" cy="17145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Organe délibérant</a:t>
            </a:r>
          </a:p>
          <a:p>
            <a:pPr algn="ctr"/>
            <a:endParaRPr lang="fr-FR" sz="1200" b="1" dirty="0" smtClean="0"/>
          </a:p>
          <a:p>
            <a:pPr algn="ctr"/>
            <a:r>
              <a:rPr lang="fr-FR" sz="2000" b="1" dirty="0" smtClean="0"/>
              <a:t>(Assemblée générale)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0" y="1071546"/>
            <a:ext cx="8991675" cy="8572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Organisation et fonctionnement des sociétés commerciales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pic>
        <p:nvPicPr>
          <p:cNvPr id="11" name="Image 10" descr="Le point sur les coûts (et les bénéfices) de la DS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643578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C:\Users\DELL\Desktop\LOGO ONEC-01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8" name="Image 17" descr="https://sp.yimg.com/xj/th?id=OIP.M4c829b7af4b0fb9cd4c6b2512e40d363H0&amp;pid=15.1&amp;P=0&amp;w=273&amp;h=18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71472" y="1071546"/>
            <a:ext cx="7786742" cy="857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Gouvernance d’entreprise : une exigence pour renforcer la sécurité </a:t>
            </a:r>
            <a:r>
              <a:rPr lang="fr-FR" sz="2800" b="1" dirty="0" smtClean="0">
                <a:solidFill>
                  <a:schemeClr val="tx1"/>
                </a:solidFill>
              </a:rPr>
              <a:t>financière des groupes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14546" y="2285992"/>
            <a:ext cx="5286380" cy="307181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Organe de gestion</a:t>
            </a: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357390" y="3357562"/>
            <a:ext cx="1428760" cy="1357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Comité d’audit</a:t>
            </a:r>
          </a:p>
        </p:txBody>
      </p:sp>
      <p:sp>
        <p:nvSpPr>
          <p:cNvPr id="22" name="Ellipse 21"/>
          <p:cNvSpPr/>
          <p:nvPr/>
        </p:nvSpPr>
        <p:spPr>
          <a:xfrm>
            <a:off x="3714712" y="4000504"/>
            <a:ext cx="2214578" cy="12858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Comité de nomination et de rémunération</a:t>
            </a:r>
          </a:p>
        </p:txBody>
      </p:sp>
      <p:sp>
        <p:nvSpPr>
          <p:cNvPr id="23" name="Ellipse 22"/>
          <p:cNvSpPr/>
          <p:nvPr/>
        </p:nvSpPr>
        <p:spPr>
          <a:xfrm>
            <a:off x="5929290" y="3357562"/>
            <a:ext cx="1428760" cy="135732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Comité de stratégie</a:t>
            </a:r>
          </a:p>
        </p:txBody>
      </p:sp>
      <p:sp>
        <p:nvSpPr>
          <p:cNvPr id="24" name="Ellipse 23"/>
          <p:cNvSpPr/>
          <p:nvPr/>
        </p:nvSpPr>
        <p:spPr>
          <a:xfrm>
            <a:off x="3643274" y="2643182"/>
            <a:ext cx="2357454" cy="121444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Membres exécutifs du C.A.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4" name="Picture 52" descr="C:\Users\client\Documents\OUVRAGES\image équilib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965" y="4645046"/>
            <a:ext cx="1714143" cy="1141408"/>
          </a:xfrm>
          <a:prstGeom prst="rect">
            <a:avLst/>
          </a:prstGeom>
          <a:noFill/>
        </p:spPr>
      </p:pic>
      <p:sp>
        <p:nvSpPr>
          <p:cNvPr id="11" name="Rectangle à coins arrondis 10"/>
          <p:cNvSpPr/>
          <p:nvPr/>
        </p:nvSpPr>
        <p:spPr>
          <a:xfrm>
            <a:off x="214314" y="5786454"/>
            <a:ext cx="8786842" cy="100013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Un concept  qui vise à apporter plus d’équilibre et de transparence dans la répartition du pouvoir </a:t>
            </a:r>
          </a:p>
        </p:txBody>
      </p:sp>
      <p:sp>
        <p:nvSpPr>
          <p:cNvPr id="13" name="Titr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C:\Users\DELL\Desktop\LOGO ONEC-01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7" name="Image 16" descr="https://sp.yimg.com/xj/th?id=OIP.M4c829b7af4b0fb9cd4c6b2512e40d363H0&amp;pid=15.1&amp;P=0&amp;w=273&amp;h=18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1" animBg="1"/>
      <p:bldP spid="22" grpId="0" animBg="1"/>
      <p:bldP spid="23" grpId="0" animBg="1"/>
      <p:bldP spid="24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214942" y="3143248"/>
            <a:ext cx="3929090" cy="18573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Lignes directrices de</a:t>
            </a:r>
          </a:p>
          <a:p>
            <a:pPr algn="ctr"/>
            <a:r>
              <a:rPr lang="fr-FR" sz="2400" b="1" dirty="0" smtClean="0"/>
              <a:t>l’OCDE sur la gouvernance</a:t>
            </a:r>
          </a:p>
          <a:p>
            <a:pPr algn="ctr"/>
            <a:r>
              <a:rPr lang="fr-FR" sz="2400" b="1" dirty="0" smtClean="0"/>
              <a:t>des entreprises publiques</a:t>
            </a:r>
            <a:endParaRPr lang="fr-FR" sz="2400" b="1" dirty="0"/>
          </a:p>
        </p:txBody>
      </p:sp>
      <p:pic>
        <p:nvPicPr>
          <p:cNvPr id="59394" name="Picture 2" descr="https://sp.yimg.com/xj/th?id=OIP.M3f65dc61e5aaaf0487dae636ae6e5e46o0&amp;pid=15.1&amp;P=0&amp;w=365&amp;h=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115" y="1000108"/>
            <a:ext cx="4743463" cy="2071702"/>
          </a:xfrm>
          <a:prstGeom prst="rect">
            <a:avLst/>
          </a:prstGeom>
          <a:noFill/>
        </p:spPr>
      </p:pic>
      <p:sp>
        <p:nvSpPr>
          <p:cNvPr id="8" name="Rectangle à coins arrondis 7"/>
          <p:cNvSpPr/>
          <p:nvPr/>
        </p:nvSpPr>
        <p:spPr>
          <a:xfrm>
            <a:off x="2071702" y="5357826"/>
            <a:ext cx="5000628" cy="8572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Code de bonne gouvernance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3143248"/>
            <a:ext cx="3929090" cy="18573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Principes de gouvernance de l’OCDE</a:t>
            </a: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DELL\Desktop\LOGO ONEC-01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3" name="Image 12" descr="https://sp.yimg.com/xj/th?id=OIP.M4c829b7af4b0fb9cd4c6b2512e40d363H0&amp;pid=15.1&amp;P=0&amp;w=273&amp;h=18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sz="4000" b="1" dirty="0" smtClean="0">
                <a:solidFill>
                  <a:schemeClr val="tx1"/>
                </a:solidFill>
              </a:rPr>
              <a:t> IV - Conclusion 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ous-titre 10"/>
          <p:cNvSpPr>
            <a:spLocks noGrp="1"/>
          </p:cNvSpPr>
          <p:nvPr>
            <p:ph type="subTitle" idx="1"/>
          </p:nvPr>
        </p:nvSpPr>
        <p:spPr>
          <a:xfrm>
            <a:off x="0" y="1000132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1438" y="2928934"/>
            <a:ext cx="3786182" cy="18573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Recherche par les juristes de l’extension de la responsabilité  civile et pénale d’une filiale à la société mère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214942" y="2928934"/>
            <a:ext cx="3929090" cy="18573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Encouragement de la constitution des groupes et protection de l’investissement étranger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52432" y="5572140"/>
            <a:ext cx="8920162" cy="11430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Une législation spéciale aux groupes de sociétés pourrait cependant être opportune</a:t>
            </a:r>
            <a:endParaRPr lang="fr-FR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14282" y="1142984"/>
            <a:ext cx="8929718" cy="11430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il n'y a pas eu, à ce jour, de réglementation d'ensemble des groupes de sociétés.</a:t>
            </a:r>
            <a:endParaRPr lang="fr-FR" sz="2400" b="1" dirty="0" smtClean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DELL\Desktop\LOGO ONEC-01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5" name="Image 14" descr="https://sp.yimg.com/xj/th?id=OIP.M4c829b7af4b0fb9cd4c6b2512e40d363H0&amp;pid=15.1&amp;P=0&amp;w=273&amp;h=18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5400" dirty="0" smtClean="0">
                <a:solidFill>
                  <a:schemeClr val="tx1"/>
                </a:solidFill>
              </a:rPr>
              <a:t>Merci de votre attention</a:t>
            </a:r>
            <a:endParaRPr lang="fr-FR" sz="5400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sz="4400" b="1" dirty="0" smtClean="0">
                <a:solidFill>
                  <a:schemeClr val="tx1"/>
                </a:solidFill>
              </a:rPr>
              <a:t>- I - Introduction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-32" y="1000108"/>
            <a:ext cx="9144000" cy="5857892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 smtClean="0">
                <a:solidFill>
                  <a:schemeClr val="tx1"/>
                </a:solidFill>
              </a:rPr>
              <a:t/>
            </a:r>
            <a:br>
              <a:rPr lang="fr-FR" sz="1800" b="1" dirty="0" smtClean="0">
                <a:solidFill>
                  <a:schemeClr val="tx1"/>
                </a:solidFill>
              </a:rPr>
            </a:br>
            <a:endParaRPr lang="fr-FR" sz="1800" b="1" dirty="0" smtClean="0">
              <a:solidFill>
                <a:schemeClr val="tx1"/>
              </a:solidFill>
            </a:endParaRPr>
          </a:p>
          <a:p>
            <a:endParaRPr lang="fr-FR" sz="1800" b="1" dirty="0" smtClean="0">
              <a:solidFill>
                <a:schemeClr val="tx1"/>
              </a:solidFill>
            </a:endParaRPr>
          </a:p>
          <a:p>
            <a:endParaRPr lang="fr-FR" sz="1800" b="1" dirty="0" smtClean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71472" y="1214422"/>
            <a:ext cx="8072494" cy="471490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785918" y="3643314"/>
            <a:ext cx="1214446" cy="78581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9" name="Flèche courbée vers la droite 18"/>
          <p:cNvSpPr/>
          <p:nvPr/>
        </p:nvSpPr>
        <p:spPr>
          <a:xfrm rot="2439999">
            <a:off x="2306460" y="2037302"/>
            <a:ext cx="714380" cy="1643074"/>
          </a:xfrm>
          <a:prstGeom prst="curvedRight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b="1" dirty="0" smtClean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2357422" y="2643182"/>
            <a:ext cx="785818" cy="28575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30%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571868" y="1571612"/>
            <a:ext cx="1714512" cy="11430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M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215074" y="2857496"/>
            <a:ext cx="1428760" cy="8572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F1</a:t>
            </a:r>
          </a:p>
        </p:txBody>
      </p:sp>
      <p:sp>
        <p:nvSpPr>
          <p:cNvPr id="20" name="Flèche courbée vers la gauche 19"/>
          <p:cNvSpPr/>
          <p:nvPr/>
        </p:nvSpPr>
        <p:spPr>
          <a:xfrm rot="18093461">
            <a:off x="5702782" y="1640768"/>
            <a:ext cx="543813" cy="1281529"/>
          </a:xfrm>
          <a:prstGeom prst="curvedLeftArrow">
            <a:avLst>
              <a:gd name="adj1" fmla="val 25000"/>
              <a:gd name="adj2" fmla="val 50000"/>
              <a:gd name="adj3" fmla="val 2351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b="1" dirty="0" smtClean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429256" y="2143116"/>
            <a:ext cx="785818" cy="28575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51%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948106" y="4214818"/>
            <a:ext cx="1062046" cy="71438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3571868" y="3571876"/>
            <a:ext cx="785818" cy="28575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25%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4263956" y="2786058"/>
            <a:ext cx="379482" cy="1357322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b="1" dirty="0">
              <a:solidFill>
                <a:schemeClr val="tx1"/>
              </a:solidFill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C:\Users\DELL\Desktop\LOGO ONEC-01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21" name="Image 20" descr="https://sp.yimg.com/xj/th?id=OIP.M4c829b7af4b0fb9cd4c6b2512e40d363H0&amp;pid=15.1&amp;P=0&amp;w=273&amp;h=18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19" grpId="0" animBg="1"/>
      <p:bldP spid="23" grpId="0" animBg="1"/>
      <p:bldP spid="4" grpId="0" animBg="1"/>
      <p:bldP spid="9" grpId="0" animBg="1"/>
      <p:bldP spid="20" grpId="0" animBg="1"/>
      <p:bldP spid="25" grpId="0" animBg="1"/>
      <p:bldP spid="6" grpId="0" animBg="1"/>
      <p:bldP spid="2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0" y="1357298"/>
            <a:ext cx="9144000" cy="107157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fr-FR" sz="2400" b="1" dirty="0" smtClean="0"/>
              <a:t>             Le regroupement des sociétés est un des facteurs de      	la croissance  économique</a:t>
            </a:r>
          </a:p>
        </p:txBody>
      </p:sp>
      <p:pic>
        <p:nvPicPr>
          <p:cNvPr id="7" name="Picture 45" descr="C:\Users\client\Documents\OUVRAGES\fisc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1643042" cy="1071570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>
            <a:off x="-32" y="4286256"/>
            <a:ext cx="9144000" cy="1143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fr-FR" sz="2400" b="1" dirty="0" smtClean="0"/>
              <a:t>             Le type de concentration recherchée est la filialisation  </a:t>
            </a:r>
          </a:p>
          <a:p>
            <a:pPr lvl="1" algn="ctr"/>
            <a:r>
              <a:rPr lang="fr-FR" sz="2400" b="1" dirty="0" smtClean="0"/>
              <a:t>                (favorisée par les marchés financiers)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0" y="5715016"/>
            <a:ext cx="9144000" cy="1143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fr-FR" sz="2400" b="1" dirty="0" smtClean="0"/>
              <a:t>                  L’économie algérienne dispose de groupes nationaux et internationaux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0" y="2786058"/>
            <a:ext cx="9144032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fr-FR" sz="2400" b="1" dirty="0" smtClean="0"/>
              <a:t>                     Les managers des sociétés en développement,      	                             	        s’orientent souvent vers la création d’un groupe  </a:t>
            </a:r>
          </a:p>
        </p:txBody>
      </p:sp>
      <p:pic>
        <p:nvPicPr>
          <p:cNvPr id="13" name="Picture 21" descr="C:\Users\client\Documents\OUVRAGES\images GROUPE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4286256"/>
            <a:ext cx="1709389" cy="1143008"/>
          </a:xfrm>
          <a:prstGeom prst="rect">
            <a:avLst/>
          </a:prstGeom>
          <a:noFill/>
        </p:spPr>
      </p:pic>
      <p:pic>
        <p:nvPicPr>
          <p:cNvPr id="14" name="Picture 2" descr="C:\Users\client\Documents\OUVRAGES\Carte-algeri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16"/>
            <a:ext cx="1643042" cy="1143008"/>
          </a:xfrm>
          <a:prstGeom prst="rect">
            <a:avLst/>
          </a:prstGeom>
          <a:noFill/>
        </p:spPr>
      </p:pic>
      <p:pic>
        <p:nvPicPr>
          <p:cNvPr id="15" name="Picture 23" descr="C:\Users\client\Documents\OUVRAGES\images conse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2786058"/>
            <a:ext cx="1643074" cy="1214446"/>
          </a:xfrm>
          <a:prstGeom prst="rect">
            <a:avLst/>
          </a:prstGeom>
          <a:noFill/>
        </p:spPr>
      </p:pic>
      <p:pic>
        <p:nvPicPr>
          <p:cNvPr id="16" name="Picture 16" descr="C:\Users\client\Documents\Revues professionnelles\Sonatrach.svg GROUP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6286520"/>
            <a:ext cx="571504" cy="571504"/>
          </a:xfrm>
          <a:prstGeom prst="rect">
            <a:avLst/>
          </a:prstGeom>
          <a:noFill/>
        </p:spPr>
      </p:pic>
      <p:pic>
        <p:nvPicPr>
          <p:cNvPr id="21" name="Image 20" descr="100406_cosider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6289922"/>
            <a:ext cx="714380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http://snvigroupe.dz/images/logo1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6296725"/>
            <a:ext cx="642942" cy="48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AutoShape 2" descr="http://tse3.mm.bing.net/th?id=OIP.M000fb1671df9c650da3807f47a73c556o0&amp;w=235&amp;h=149&amp;c=7&amp;rs=1&amp;qlt=90&amp;o=4&amp;pid=1.1"/>
          <p:cNvSpPr>
            <a:spLocks noChangeAspect="1" noChangeArrowheads="1"/>
          </p:cNvSpPr>
          <p:nvPr/>
        </p:nvSpPr>
        <p:spPr bwMode="auto">
          <a:xfrm>
            <a:off x="63500" y="-677863"/>
            <a:ext cx="223837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Image 22" descr="http://tse3.mm.bing.net/th?id=OIP.M000fb1671df9c650da3807f47a73c556o0&amp;w=235&amp;h=149&amp;c=7&amp;rs=1&amp;qlt=90&amp;o=4&amp;pid=1.1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6287881"/>
            <a:ext cx="785818" cy="56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tse4.mm.bing.net/th?id=OIP.M96286319d1701fba802d170a3d26e1beo0&amp;w=228&amp;h=155&amp;c=7&amp;rs=1&amp;qlt=90&amp;o=4&amp;pid=1.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6286520"/>
            <a:ext cx="945747" cy="571504"/>
          </a:xfrm>
          <a:prstGeom prst="rect">
            <a:avLst/>
          </a:prstGeom>
          <a:noFill/>
        </p:spPr>
      </p:pic>
      <p:sp>
        <p:nvSpPr>
          <p:cNvPr id="19" name="Titr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" descr="C:\Users\DELL\Desktop\LOGO ONEC-01-0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26" name="Image 25" descr="https://sp.yimg.com/xj/th?id=OIP.M4c829b7af4b0fb9cd4c6b2512e40d363H0&amp;pid=15.1&amp;P=0&amp;w=273&amp;h=183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57224" y="6072206"/>
            <a:ext cx="7500990" cy="78581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r-FR" sz="2400" b="1" dirty="0" smtClean="0"/>
              <a:t>c’est une existence de fait et non de droit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0" y="1000108"/>
            <a:ext cx="9144000" cy="78581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fr-FR" sz="2400" b="1" dirty="0" smtClean="0"/>
              <a:t>L’existence de groupe de sociétés constitue une réalité économique  donnant naissance à une entité économique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786183" y="2428868"/>
            <a:ext cx="1714512" cy="1016806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 descr="C:\Users\client\Documents\OUVRAGES\groupe 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29388" cy="4357718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>
            <a:off x="4214810" y="2357430"/>
            <a:ext cx="1714512" cy="1016806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428868"/>
            <a:ext cx="1214430" cy="919967"/>
          </a:xfrm>
          <a:prstGeom prst="rect">
            <a:avLst/>
          </a:prstGeom>
          <a:noFill/>
        </p:spPr>
      </p:pic>
      <p:sp>
        <p:nvSpPr>
          <p:cNvPr id="12" name="Rectangle à coins arrondis 11"/>
          <p:cNvSpPr/>
          <p:nvPr/>
        </p:nvSpPr>
        <p:spPr>
          <a:xfrm>
            <a:off x="1643042" y="4071942"/>
            <a:ext cx="1357322" cy="387355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9" y="4071942"/>
            <a:ext cx="928694" cy="338935"/>
          </a:xfrm>
          <a:prstGeom prst="rect">
            <a:avLst/>
          </a:prstGeom>
          <a:noFill/>
        </p:spPr>
      </p:pic>
      <p:sp>
        <p:nvSpPr>
          <p:cNvPr id="14" name="Rectangle à coins arrondis 13"/>
          <p:cNvSpPr/>
          <p:nvPr/>
        </p:nvSpPr>
        <p:spPr>
          <a:xfrm>
            <a:off x="6500826" y="3857628"/>
            <a:ext cx="1143008" cy="338935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17" y="3857629"/>
            <a:ext cx="857241" cy="290516"/>
          </a:xfrm>
          <a:prstGeom prst="rect">
            <a:avLst/>
          </a:prstGeom>
          <a:noFill/>
        </p:spPr>
      </p:pic>
      <p:sp>
        <p:nvSpPr>
          <p:cNvPr id="16" name="Rectangle à coins arrondis 15"/>
          <p:cNvSpPr/>
          <p:nvPr/>
        </p:nvSpPr>
        <p:spPr>
          <a:xfrm>
            <a:off x="4714876" y="5100649"/>
            <a:ext cx="1000132" cy="338935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5" y="5072074"/>
            <a:ext cx="785818" cy="387355"/>
          </a:xfrm>
          <a:prstGeom prst="rect">
            <a:avLst/>
          </a:prstGeom>
          <a:noFill/>
        </p:spPr>
      </p:pic>
      <p:sp>
        <p:nvSpPr>
          <p:cNvPr id="18" name="Rectangle à coins arrondis 17"/>
          <p:cNvSpPr/>
          <p:nvPr/>
        </p:nvSpPr>
        <p:spPr>
          <a:xfrm>
            <a:off x="6643701" y="5100650"/>
            <a:ext cx="1000132" cy="290516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072075"/>
            <a:ext cx="857256" cy="290516"/>
          </a:xfrm>
          <a:prstGeom prst="rect">
            <a:avLst/>
          </a:prstGeom>
          <a:noFill/>
        </p:spPr>
      </p:pic>
      <p:sp>
        <p:nvSpPr>
          <p:cNvPr id="20" name="Rectangle à coins arrondis 19"/>
          <p:cNvSpPr/>
          <p:nvPr/>
        </p:nvSpPr>
        <p:spPr>
          <a:xfrm>
            <a:off x="4286248" y="3857628"/>
            <a:ext cx="1357322" cy="387355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857628"/>
            <a:ext cx="928694" cy="338935"/>
          </a:xfrm>
          <a:prstGeom prst="rect">
            <a:avLst/>
          </a:prstGeom>
          <a:noFill/>
        </p:spPr>
      </p:pic>
      <p:sp>
        <p:nvSpPr>
          <p:cNvPr id="22" name="Rectangle à coins arrondis 21"/>
          <p:cNvSpPr/>
          <p:nvPr/>
        </p:nvSpPr>
        <p:spPr>
          <a:xfrm>
            <a:off x="2643174" y="5295912"/>
            <a:ext cx="1000132" cy="338935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3" y="5224474"/>
            <a:ext cx="785818" cy="387355"/>
          </a:xfrm>
          <a:prstGeom prst="rect">
            <a:avLst/>
          </a:prstGeom>
          <a:noFill/>
        </p:spPr>
      </p:pic>
      <p:sp>
        <p:nvSpPr>
          <p:cNvPr id="24" name="Rectangle à coins arrondis 23"/>
          <p:cNvSpPr/>
          <p:nvPr/>
        </p:nvSpPr>
        <p:spPr>
          <a:xfrm>
            <a:off x="1428728" y="1857364"/>
            <a:ext cx="2357454" cy="71438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r-FR" sz="2400" b="1" dirty="0" smtClean="0"/>
              <a:t> Groupe M</a:t>
            </a:r>
          </a:p>
        </p:txBody>
      </p:sp>
      <p:sp>
        <p:nvSpPr>
          <p:cNvPr id="25" name="Titre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" descr="C:\Users\DELL\Desktop\LOGO ONEC-01-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28" name="Image 27" descr="https://sp.yimg.com/xj/th?id=OIP.M4c829b7af4b0fb9cd4c6b2512e40d363H0&amp;pid=15.1&amp;P=0&amp;w=273&amp;h=18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643339" y="2214554"/>
            <a:ext cx="1714512" cy="1116820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32" y="1000132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7" name="Picture 3" descr="C:\Users\client\Documents\OUVRAGES\groupe 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46" y="1500174"/>
            <a:ext cx="6429388" cy="4786346"/>
          </a:xfrm>
          <a:prstGeom prst="rect">
            <a:avLst/>
          </a:prstGeom>
          <a:noFill/>
        </p:spPr>
      </p:pic>
      <p:sp>
        <p:nvSpPr>
          <p:cNvPr id="24" name="Rectangle à coins arrondis 23"/>
          <p:cNvSpPr/>
          <p:nvPr/>
        </p:nvSpPr>
        <p:spPr>
          <a:xfrm>
            <a:off x="4000496" y="1857364"/>
            <a:ext cx="1714512" cy="1116820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80" y="1928802"/>
            <a:ext cx="1214430" cy="1010456"/>
          </a:xfrm>
          <a:prstGeom prst="rect">
            <a:avLst/>
          </a:prstGeom>
          <a:noFill/>
        </p:spPr>
      </p:pic>
      <p:sp>
        <p:nvSpPr>
          <p:cNvPr id="22" name="Rectangle à coins arrondis 21"/>
          <p:cNvSpPr/>
          <p:nvPr/>
        </p:nvSpPr>
        <p:spPr>
          <a:xfrm>
            <a:off x="1500198" y="3929066"/>
            <a:ext cx="1357322" cy="568331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75" y="4000504"/>
            <a:ext cx="928694" cy="443711"/>
          </a:xfrm>
          <a:prstGeom prst="rect">
            <a:avLst/>
          </a:prstGeom>
          <a:noFill/>
        </p:spPr>
      </p:pic>
      <p:sp>
        <p:nvSpPr>
          <p:cNvPr id="16" name="Rectangle à coins arrondis 15"/>
          <p:cNvSpPr/>
          <p:nvPr/>
        </p:nvSpPr>
        <p:spPr>
          <a:xfrm>
            <a:off x="6215074" y="3786190"/>
            <a:ext cx="1285916" cy="443711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73" y="3857628"/>
            <a:ext cx="857241" cy="319091"/>
          </a:xfrm>
          <a:prstGeom prst="rect">
            <a:avLst/>
          </a:prstGeom>
          <a:noFill/>
        </p:spPr>
      </p:pic>
      <p:sp>
        <p:nvSpPr>
          <p:cNvPr id="15" name="Rectangle à coins arrondis 14"/>
          <p:cNvSpPr/>
          <p:nvPr/>
        </p:nvSpPr>
        <p:spPr>
          <a:xfrm>
            <a:off x="4572032" y="5100649"/>
            <a:ext cx="1000132" cy="372273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71" y="5072074"/>
            <a:ext cx="785818" cy="425455"/>
          </a:xfrm>
          <a:prstGeom prst="rect">
            <a:avLst/>
          </a:prstGeom>
          <a:noFill/>
        </p:spPr>
      </p:pic>
      <p:sp>
        <p:nvSpPr>
          <p:cNvPr id="18" name="Rectangle à coins arrondis 17"/>
          <p:cNvSpPr/>
          <p:nvPr/>
        </p:nvSpPr>
        <p:spPr>
          <a:xfrm>
            <a:off x="6500857" y="5100649"/>
            <a:ext cx="1000132" cy="319091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34" y="5072074"/>
            <a:ext cx="857256" cy="319091"/>
          </a:xfrm>
          <a:prstGeom prst="rect">
            <a:avLst/>
          </a:prstGeom>
          <a:noFill/>
        </p:spPr>
      </p:pic>
      <p:sp>
        <p:nvSpPr>
          <p:cNvPr id="29" name="Rectangle à coins arrondis 28"/>
          <p:cNvSpPr/>
          <p:nvPr/>
        </p:nvSpPr>
        <p:spPr>
          <a:xfrm>
            <a:off x="4143404" y="3786190"/>
            <a:ext cx="1357322" cy="496893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81" y="3857628"/>
            <a:ext cx="928694" cy="372273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52368" y="1000108"/>
            <a:ext cx="9091632" cy="71438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r-FR" sz="2400" b="1" dirty="0" smtClean="0"/>
              <a:t> Chaque société du groupe a son autonomie juridique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-32" y="5857892"/>
            <a:ext cx="9144032" cy="92869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droit positif ne reconnait pas le groupe de sociétés comme sujet de droit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2500298" y="5357826"/>
            <a:ext cx="1285884" cy="453235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http://www.clker.com/cliparts/v/t/D/1/7/F/single-user-im-m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5360999"/>
            <a:ext cx="785818" cy="425455"/>
          </a:xfrm>
          <a:prstGeom prst="rect">
            <a:avLst/>
          </a:prstGeom>
          <a:noFill/>
        </p:spPr>
      </p:pic>
      <p:sp>
        <p:nvSpPr>
          <p:cNvPr id="33" name="Rectangle à coins arrondis 32"/>
          <p:cNvSpPr/>
          <p:nvPr/>
        </p:nvSpPr>
        <p:spPr>
          <a:xfrm>
            <a:off x="1285852" y="1785926"/>
            <a:ext cx="2357454" cy="71438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r-FR" sz="2400" b="1" dirty="0" smtClean="0"/>
              <a:t> Groupe M</a:t>
            </a:r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" name="Picture 2" descr="C:\Users\DELL\Desktop\LOGO ONEC-01-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36" name="Image 35" descr="https://sp.yimg.com/xj/th?id=OIP.M4c829b7af4b0fb9cd4c6b2512e40d363H0&amp;pid=15.1&amp;P=0&amp;w=273&amp;h=18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tx1"/>
                </a:solidFill>
              </a:rPr>
              <a:t> II – Le droit et les groupes de sociétés</a:t>
            </a:r>
          </a:p>
          <a:p>
            <a:pPr lvl="1" algn="l">
              <a:buFontTx/>
              <a:buChar char="-"/>
            </a:pP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DELL\Desktop\LOGO ONEC-01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7" name="Image 6" descr="https://sp.yimg.com/xj/th?id=OIP.M4c829b7af4b0fb9cd4c6b2512e40d363H0&amp;pid=15.1&amp;P=0&amp;w=273&amp;h=18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7554" y="1785926"/>
            <a:ext cx="1714512" cy="1500198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ous-titre 10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38120" y="1285860"/>
            <a:ext cx="8448722" cy="17145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fr-FR" sz="2400" b="1" dirty="0" smtClean="0"/>
              <a:t>Le législateur reconnait la notion de « groupe de sociétés » dans différentes branches de droit</a:t>
            </a:r>
          </a:p>
        </p:txBody>
      </p:sp>
      <p:sp>
        <p:nvSpPr>
          <p:cNvPr id="28" name="Parchemin vertical 27"/>
          <p:cNvSpPr/>
          <p:nvPr/>
        </p:nvSpPr>
        <p:spPr>
          <a:xfrm>
            <a:off x="3071802" y="3571876"/>
            <a:ext cx="1571636" cy="120147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Arial Black" pitchFamily="34" charset="0"/>
              </a:rPr>
              <a:t>DROIT  COMPTABLE</a:t>
            </a:r>
            <a:endParaRPr lang="fr-FR" sz="12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0180" name="Picture 4" descr="http://ste-ursule-portail-pedagogique.lekreisker.fr/local/cache-vignettes/L471xH553/droit_civil-c2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159294"/>
            <a:ext cx="1714512" cy="1698730"/>
          </a:xfrm>
          <a:prstGeom prst="rect">
            <a:avLst/>
          </a:prstGeom>
          <a:noFill/>
        </p:spPr>
      </p:pic>
      <p:pic>
        <p:nvPicPr>
          <p:cNvPr id="50182" name="Picture 6" descr="https://sp.yimg.com/xj/th?id=OIP.M1bc347c529c1117e5fbb5c37a22f7687o0&amp;pid=15.1&amp;P=0&amp;w=300&amp;h=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181685"/>
            <a:ext cx="1533519" cy="1676339"/>
          </a:xfrm>
          <a:prstGeom prst="rect">
            <a:avLst/>
          </a:prstGeom>
          <a:noFill/>
        </p:spPr>
      </p:pic>
      <p:sp>
        <p:nvSpPr>
          <p:cNvPr id="12" name="Parchemin vertical 11"/>
          <p:cNvSpPr/>
          <p:nvPr/>
        </p:nvSpPr>
        <p:spPr>
          <a:xfrm>
            <a:off x="5072066" y="3571876"/>
            <a:ext cx="1571636" cy="120147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Arial Black" pitchFamily="34" charset="0"/>
              </a:rPr>
              <a:t>DROIT  FISCAL</a:t>
            </a:r>
            <a:endParaRPr lang="fr-FR" sz="12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Parchemin vertical 12"/>
          <p:cNvSpPr/>
          <p:nvPr/>
        </p:nvSpPr>
        <p:spPr>
          <a:xfrm>
            <a:off x="928662" y="3571876"/>
            <a:ext cx="1714512" cy="120147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Arial Black" pitchFamily="34" charset="0"/>
              </a:rPr>
              <a:t>DROIT  COMMERCIAL</a:t>
            </a:r>
            <a:endParaRPr lang="fr-FR" sz="12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Parchemin vertical 14"/>
          <p:cNvSpPr/>
          <p:nvPr/>
        </p:nvSpPr>
        <p:spPr>
          <a:xfrm>
            <a:off x="7000892" y="3571876"/>
            <a:ext cx="1571636" cy="120147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Arial Black" pitchFamily="34" charset="0"/>
              </a:rPr>
              <a:t>DROIT DU TRAVAIL</a:t>
            </a:r>
            <a:endParaRPr lang="fr-FR" sz="12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Titr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785918" y="-23"/>
            <a:ext cx="5643602" cy="100013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Aspects juridiques des groupes de sociétés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C:\Users\DELL\Desktop\LOGO ONEC-01-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780" y="-24"/>
            <a:ext cx="1746220" cy="1000132"/>
          </a:xfrm>
          <a:prstGeom prst="rect">
            <a:avLst/>
          </a:prstGeom>
          <a:noFill/>
        </p:spPr>
      </p:pic>
      <p:pic>
        <p:nvPicPr>
          <p:cNvPr id="19" name="Image 18" descr="https://sp.yimg.com/xj/th?id=OIP.M4c829b7af4b0fb9cd4c6b2512e40d363H0&amp;pid=15.1&amp;P=0&amp;w=273&amp;h=18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-24"/>
            <a:ext cx="17859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8327</TotalTime>
  <Words>976</Words>
  <Application>Microsoft Office PowerPoint</Application>
  <PresentationFormat>Affichage à l'écran (4:3)</PresentationFormat>
  <Paragraphs>227</Paragraphs>
  <Slides>28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Aspects juridiques des groupes de sociétés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78</cp:revision>
  <dcterms:created xsi:type="dcterms:W3CDTF">2015-11-23T04:33:10Z</dcterms:created>
  <dcterms:modified xsi:type="dcterms:W3CDTF">2015-12-13T13:47:09Z</dcterms:modified>
</cp:coreProperties>
</file>